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80" r:id="rId3"/>
    <p:sldId id="279" r:id="rId4"/>
    <p:sldId id="257" r:id="rId5"/>
    <p:sldId id="258" r:id="rId6"/>
    <p:sldId id="277" r:id="rId7"/>
    <p:sldId id="259" r:id="rId8"/>
    <p:sldId id="260" r:id="rId9"/>
    <p:sldId id="261" r:id="rId10"/>
    <p:sldId id="262" r:id="rId11"/>
    <p:sldId id="263" r:id="rId12"/>
    <p:sldId id="278" r:id="rId13"/>
    <p:sldId id="264" r:id="rId14"/>
    <p:sldId id="265" r:id="rId15"/>
    <p:sldId id="267" r:id="rId16"/>
    <p:sldId id="266" r:id="rId17"/>
    <p:sldId id="268" r:id="rId18"/>
    <p:sldId id="269" r:id="rId19"/>
    <p:sldId id="270" r:id="rId20"/>
    <p:sldId id="271" r:id="rId21"/>
    <p:sldId id="272" r:id="rId22"/>
    <p:sldId id="273" r:id="rId23"/>
    <p:sldId id="274" r:id="rId24"/>
    <p:sldId id="275" r:id="rId25"/>
    <p:sldId id="276" r:id="rId26"/>
    <p:sldId id="282" r:id="rId27"/>
    <p:sldId id="284" r:id="rId28"/>
    <p:sldId id="283" r:id="rId29"/>
    <p:sldId id="28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81" autoAdjust="0"/>
  </p:normalViewPr>
  <p:slideViewPr>
    <p:cSldViewPr>
      <p:cViewPr varScale="1">
        <p:scale>
          <a:sx n="101" d="100"/>
          <a:sy n="101" d="100"/>
        </p:scale>
        <p:origin x="-1914" y="48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9/8/2012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200" b="0" i="0" kern="1200" baseline="0" dirty="0" smtClean="0">
                <a:solidFill>
                  <a:schemeClr val="tx1"/>
                </a:solidFill>
                <a:effectLst/>
                <a:latin typeface="+mn-lt"/>
                <a:ea typeface="+mn-ea"/>
                <a:cs typeface="+mn-cs"/>
              </a:rPr>
              <a:t> and the Church he established to guide us through the ages</a:t>
            </a:r>
            <a:r>
              <a:rPr lang="en-US" sz="12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cover how God has revealed Himself in Jesus, through the Church, and through Scripture.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Distinctly Christian doctrine, no other religion has a “God-man” doctrine quite like it</a:t>
            </a:r>
          </a:p>
          <a:p>
            <a:pPr fontAlgn="base"/>
            <a:r>
              <a:rPr lang="en-US" sz="1200" b="0" i="0" kern="1200" dirty="0" smtClean="0">
                <a:solidFill>
                  <a:schemeClr val="tx1"/>
                </a:solidFill>
                <a:effectLst/>
                <a:latin typeface="+mn-lt"/>
                <a:ea typeface="+mn-ea"/>
                <a:cs typeface="+mn-cs"/>
              </a:rPr>
              <a:t>Separates 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Not a ghost or apparition (Gnostic Docetism, originated outside of Church)</a:t>
            </a:r>
          </a:p>
          <a:p>
            <a:pPr fontAlgn="base"/>
            <a:r>
              <a:rPr lang="en-US" sz="1200" b="0" i="0" kern="1200" dirty="0" smtClean="0">
                <a:solidFill>
                  <a:schemeClr val="tx1"/>
                </a:solidFill>
                <a:effectLst/>
                <a:latin typeface="+mn-lt"/>
                <a:ea typeface="+mn-ea"/>
                <a:cs typeface="+mn-cs"/>
              </a:rPr>
              <a:t>Of the same substance 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“similar sub.”)</a:t>
            </a:r>
          </a:p>
          <a:p>
            <a:pPr fontAlgn="base"/>
            <a:r>
              <a:rPr lang="en-US" sz="1200" b="0" i="0" kern="1200" dirty="0" smtClean="0">
                <a:solidFill>
                  <a:schemeClr val="tx1"/>
                </a:solidFill>
                <a:effectLst/>
                <a:latin typeface="+mn-lt"/>
                <a:ea typeface="+mn-ea"/>
                <a:cs typeface="+mn-cs"/>
              </a:rPr>
              <a:t>Not 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431)</a:t>
            </a:r>
          </a:p>
          <a:p>
            <a:pPr fontAlgn="base"/>
            <a:r>
              <a:rPr lang="en-US" sz="1200" b="0" i="0" kern="1200" dirty="0" smtClean="0">
                <a:solidFill>
                  <a:schemeClr val="tx1"/>
                </a:solidFill>
                <a:effectLst/>
                <a:latin typeface="+mn-lt"/>
                <a:ea typeface="+mn-ea"/>
                <a:cs typeface="+mn-cs"/>
              </a:rPr>
              <a:t>Not 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451)</a:t>
            </a:r>
          </a:p>
          <a:p>
            <a:pPr fontAlgn="base"/>
            <a:r>
              <a:rPr lang="en-US" sz="1200" b="0" i="0" kern="1200" dirty="0" smtClean="0">
                <a:solidFill>
                  <a:schemeClr val="tx1"/>
                </a:solidFill>
                <a:effectLst/>
                <a:latin typeface="+mn-lt"/>
                <a:ea typeface="+mn-ea"/>
                <a:cs typeface="+mn-cs"/>
              </a:rPr>
              <a:t>100% God, 100% Man, one person, two natures in a mystical “hypostatic union” his divinity felt his humanity and his humanity felt his divinity (finally defined in Council of Constantinople II A.D. 553)</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“Jesus” means “God Saves”</a:t>
            </a:r>
          </a:p>
          <a:p>
            <a:pPr fontAlgn="base"/>
            <a:r>
              <a:rPr lang="en-US" sz="1200" b="0" i="0" kern="1200" dirty="0" smtClean="0">
                <a:solidFill>
                  <a:schemeClr val="tx1"/>
                </a:solidFill>
                <a:effectLst/>
                <a:latin typeface="+mn-lt"/>
                <a:ea typeface="+mn-ea"/>
                <a:cs typeface="+mn-cs"/>
              </a:rPr>
              <a:t>“Christ/Messiah” 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One”</a:t>
            </a:r>
          </a:p>
          <a:p>
            <a:pPr fontAlgn="base"/>
            <a:r>
              <a:rPr lang="en-US" sz="1200" b="0" i="0" kern="1200" dirty="0" smtClean="0">
                <a:solidFill>
                  <a:schemeClr val="tx1"/>
                </a:solidFill>
                <a:effectLst/>
                <a:latin typeface="+mn-lt"/>
                <a:ea typeface="+mn-ea"/>
                <a:cs typeface="+mn-cs"/>
              </a:rPr>
              <a:t>Only person ever pre-announced, OT and even pagan prophecies (note the pagan kings of the east came to adore Christ at the Nativity)</a:t>
            </a:r>
          </a:p>
          <a:p>
            <a:pPr fontAlgn="base"/>
            <a:r>
              <a:rPr lang="en-US" sz="1200" b="0" i="0" kern="1200" dirty="0" smtClean="0">
                <a:solidFill>
                  <a:schemeClr val="tx1"/>
                </a:solidFill>
                <a:effectLst/>
                <a:latin typeface="+mn-lt"/>
                <a:ea typeface="+mn-ea"/>
                <a:cs typeface="+mn-cs"/>
              </a:rPr>
              <a:t>Real historical figure, archaeological and documentary evidence</a:t>
            </a:r>
          </a:p>
          <a:p>
            <a:pPr fontAlgn="base"/>
            <a:r>
              <a:rPr lang="en-US" sz="1200" b="0" i="0" kern="1200" dirty="0" smtClean="0">
                <a:solidFill>
                  <a:schemeClr val="tx1"/>
                </a:solidFill>
                <a:effectLst/>
                <a:latin typeface="+mn-lt"/>
                <a:ea typeface="+mn-ea"/>
                <a:cs typeface="+mn-cs"/>
              </a:rPr>
              <a:t>More documentary and archaeological evidence for Jesus than for Alexander the Great</a:t>
            </a:r>
          </a:p>
          <a:p>
            <a:pPr fontAlgn="base"/>
            <a:r>
              <a:rPr lang="en-US" sz="1200" b="0" i="0" kern="1200" dirty="0" smtClean="0">
                <a:solidFill>
                  <a:schemeClr val="tx1"/>
                </a:solidFill>
                <a:effectLst/>
                <a:latin typeface="+mn-lt"/>
                <a:ea typeface="+mn-ea"/>
                <a:cs typeface="+mn-cs"/>
              </a:rPr>
              <a:t>Born around 4 BC in Bethlehem just south of Jerusalem</a:t>
            </a:r>
          </a:p>
          <a:p>
            <a:pPr fontAlgn="base"/>
            <a:r>
              <a:rPr lang="en-US" sz="1200" b="0" i="0" kern="1200" dirty="0" smtClean="0">
                <a:solidFill>
                  <a:schemeClr val="tx1"/>
                </a:solidFill>
                <a:effectLst/>
                <a:latin typeface="+mn-lt"/>
                <a:ea typeface="+mn-ea"/>
                <a:cs typeface="+mn-cs"/>
              </a:rPr>
              <a:t>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16</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baseline="0" dirty="0" smtClean="0"/>
              <a:t>”</a:t>
            </a:r>
          </a:p>
          <a:p>
            <a:endParaRPr lang="en-US" baseline="0" dirty="0" smtClean="0"/>
          </a:p>
          <a:p>
            <a:r>
              <a:rPr lang="en-US" baseline="0" dirty="0" smtClean="0"/>
              <a:t>John 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baseline="0" dirty="0" smtClean="0"/>
              <a:t>”</a:t>
            </a:r>
          </a:p>
          <a:p>
            <a:endParaRPr lang="en-US" baseline="0" dirty="0" smtClean="0"/>
          </a:p>
          <a:p>
            <a:r>
              <a:rPr lang="en-US" b="1" baseline="0" dirty="0" smtClean="0"/>
              <a:t>Mission:</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endParaRPr lang="en-US" baseline="0" dirty="0" smtClean="0"/>
          </a:p>
          <a:p>
            <a:pPr rtl="0"/>
            <a:r>
              <a:rPr lang="en-US" b="1" baseline="0" dirty="0" smtClean="0"/>
              <a:t>One: </a:t>
            </a:r>
          </a:p>
          <a:p>
            <a:pPr marL="171450" indent="-171450" rtl="0">
              <a:buFont typeface="Arial" pitchFamily="34" charset="0"/>
              <a:buChar char="•"/>
            </a:pPr>
            <a:r>
              <a:rPr lang="en-US" sz="1200" dirty="0" smtClean="0"/>
              <a:t>profession of one faith received from the Apostles;</a:t>
            </a:r>
          </a:p>
          <a:p>
            <a:pPr marL="171450" indent="-171450" rtl="0">
              <a:buFont typeface="Arial" pitchFamily="34" charset="0"/>
              <a:buChar char="•"/>
            </a:pPr>
            <a:r>
              <a:rPr lang="en-US" sz="1200" dirty="0" smtClean="0"/>
              <a:t>common celebration of divine worship, especially of the sacraments;</a:t>
            </a:r>
          </a:p>
          <a:p>
            <a:pPr marL="171450" indent="-171450" rtl="0">
              <a:buFont typeface="Arial" pitchFamily="34" charset="0"/>
              <a:buChar char="•"/>
            </a:pPr>
            <a:r>
              <a:rPr lang="en-US" sz="1200" dirty="0" smtClean="0"/>
              <a:t>apostolic succession through the sacrament of Holy Orders, maintaining the fraternal concord of God’s family.</a:t>
            </a:r>
          </a:p>
          <a:p>
            <a:pPr marL="171450" indent="-171450" rtl="0">
              <a:buFont typeface="Arial" pitchFamily="34" charset="0"/>
              <a:buChar char="•"/>
            </a:pPr>
            <a:r>
              <a:rPr lang="en-US" sz="1200" dirty="0" smtClean="0"/>
              <a:t>John 17:21 – “</a:t>
            </a:r>
            <a:r>
              <a:rPr lang="en-US" sz="1200" i="1" dirty="0" smtClean="0"/>
              <a:t>that they may all be one; even as thou, Father, art in me, and I in thee, that they also may be in us, so that the world may believe that thou hast sent me.</a:t>
            </a:r>
            <a:r>
              <a:rPr lang="en-US" sz="1200" dirty="0" smtClean="0"/>
              <a:t>”</a:t>
            </a:r>
          </a:p>
          <a:p>
            <a:pPr marL="171450" indent="-171450" rtl="0">
              <a:buFont typeface="Arial" pitchFamily="34" charset="0"/>
              <a:buChar char="•"/>
            </a:pPr>
            <a:endParaRPr lang="en-US" sz="1200" dirty="0" smtClean="0"/>
          </a:p>
          <a:p>
            <a:pPr marL="0" indent="0" rtl="0">
              <a:buFont typeface="Arial" pitchFamily="34" charset="0"/>
              <a:buNone/>
            </a:pPr>
            <a:r>
              <a:rPr lang="en-US" sz="1200" b="1" dirty="0" smtClean="0"/>
              <a:t>Holy:</a:t>
            </a:r>
          </a:p>
          <a:p>
            <a:pPr marL="171450" indent="-171450" rtl="0">
              <a:buFont typeface="Arial" pitchFamily="34" charset="0"/>
              <a:buChar char="•"/>
            </a:pPr>
            <a:r>
              <a:rPr lang="en-US" sz="1200" dirty="0" smtClean="0"/>
              <a:t>Christ gave up</a:t>
            </a:r>
            <a:r>
              <a:rPr lang="en-US" sz="1200" baseline="0" dirty="0" smtClean="0"/>
              <a:t> his life for his Bride, the Church, to sanctify her</a:t>
            </a:r>
          </a:p>
          <a:p>
            <a:pPr marL="171450" indent="-171450" rtl="0">
              <a:buFont typeface="Arial" pitchFamily="34" charset="0"/>
              <a:buChar char="•"/>
            </a:pPr>
            <a:r>
              <a:rPr lang="en-US" sz="1200" baseline="0" dirty="0" smtClean="0"/>
              <a:t>Charity, burning with love, loving our God and loving our neighbor</a:t>
            </a:r>
          </a:p>
          <a:p>
            <a:pPr marL="171450" indent="-171450" rtl="0">
              <a:buFont typeface="Arial" pitchFamily="34" charset="0"/>
              <a:buChar char="•"/>
            </a:pPr>
            <a:r>
              <a:rPr lang="en-US" sz="1200" baseline="0" dirty="0" smtClean="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171450" indent="-171450" rtl="0">
              <a:buFont typeface="Arial" pitchFamily="34" charset="0"/>
              <a:buChar char="•"/>
            </a:pPr>
            <a:r>
              <a:rPr lang="en-US" sz="1200" baseline="0" dirty="0" smtClean="0"/>
              <a:t>Canonizing saints to recognize those who have achieved holiness, by God’s grace, as role models</a:t>
            </a:r>
          </a:p>
          <a:p>
            <a:pPr marL="171450" indent="-171450" rtl="0">
              <a:buFont typeface="Arial" pitchFamily="34" charset="0"/>
              <a:buChar char="•"/>
            </a:pPr>
            <a:r>
              <a:rPr lang="en-US" sz="1200" baseline="0" dirty="0" smtClean="0"/>
              <a:t>Blessed Virgin Mary as our mother,</a:t>
            </a:r>
          </a:p>
          <a:p>
            <a:pPr marL="171450" indent="-171450" rtl="0">
              <a:buFont typeface="Arial" pitchFamily="34" charset="0"/>
              <a:buChar char="•"/>
            </a:pPr>
            <a:endParaRPr lang="en-US" sz="1200" baseline="0" dirty="0" smtClean="0"/>
          </a:p>
          <a:p>
            <a:pPr marL="0" indent="0" rtl="0">
              <a:buFont typeface="Arial" pitchFamily="34" charset="0"/>
              <a:buNone/>
            </a:pPr>
            <a:r>
              <a:rPr lang="en-US" sz="1200" b="1" baseline="0" dirty="0" smtClean="0"/>
              <a:t>Catholic/Universal:</a:t>
            </a:r>
          </a:p>
          <a:p>
            <a:pPr marL="171450" indent="-171450" rtl="0">
              <a:buFont typeface="Arial" pitchFamily="34" charset="0"/>
              <a:buChar char="•"/>
            </a:pPr>
            <a:r>
              <a:rPr lang="en-US" sz="1200" baseline="0" dirty="0" smtClean="0"/>
              <a:t>Catholic = “according to the whole” Or “in keeping with the whole”</a:t>
            </a:r>
          </a:p>
          <a:p>
            <a:pPr marL="171450" indent="-171450" rtl="0">
              <a:buFont typeface="Arial" pitchFamily="34" charset="0"/>
              <a:buChar char="•"/>
            </a:pPr>
            <a:r>
              <a:rPr lang="en-US" sz="1200" baseline="0" dirty="0" smtClean="0"/>
              <a:t>Christ told Apostles to preach to the entire world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Pentecost: when the Apostles spoke and each person heard them in their own language</a:t>
            </a:r>
            <a:endParaRPr lang="en-US" sz="1200" baseline="0" dirty="0" smtClean="0"/>
          </a:p>
          <a:p>
            <a:pPr marL="171450" indent="-171450" rtl="0">
              <a:buFont typeface="Arial" pitchFamily="34" charset="0"/>
              <a:buChar char="•"/>
            </a:pPr>
            <a:r>
              <a:rPr lang="en-US" sz="1200" baseline="0" dirty="0" smtClean="0"/>
              <a:t>Churches all over the world, all 7 continents, all nations, races, languages</a:t>
            </a:r>
          </a:p>
          <a:p>
            <a:pPr marL="171450" indent="-171450" rtl="0">
              <a:buFont typeface="Arial" pitchFamily="34" charset="0"/>
              <a:buChar char="•"/>
            </a:pPr>
            <a:r>
              <a:rPr lang="en-US" sz="1200" baseline="0" dirty="0" smtClean="0"/>
              <a:t>The “Church” is more than the sum of all the local churches</a:t>
            </a:r>
          </a:p>
          <a:p>
            <a:pPr marL="171450" indent="-171450" rtl="0">
              <a:buFont typeface="Arial" pitchFamily="34" charset="0"/>
              <a:buChar char="•"/>
            </a:pPr>
            <a:endParaRPr lang="en-US" sz="1200" baseline="0" dirty="0" smtClean="0"/>
          </a:p>
          <a:p>
            <a:pPr marL="0" indent="0" rtl="0">
              <a:buFont typeface="Arial" pitchFamily="34" charset="0"/>
              <a:buNone/>
            </a:pPr>
            <a:r>
              <a:rPr lang="en-US" sz="1200" b="1" dirty="0" smtClean="0"/>
              <a:t>Apostolic:</a:t>
            </a:r>
          </a:p>
          <a:p>
            <a:pPr marL="171450" indent="-171450" rtl="0">
              <a:buFont typeface="Arial" pitchFamily="34" charset="0"/>
              <a:buChar char="•"/>
            </a:pPr>
            <a:r>
              <a:rPr lang="en-US" sz="1200" dirty="0" smtClean="0"/>
              <a:t>Ephesians 2:19-20 – “</a:t>
            </a:r>
            <a:r>
              <a:rPr lang="en-US" sz="1200" i="1" dirty="0" smtClean="0"/>
              <a:t>So then you are no longer strangers and sojourners, but you are fellow citizens with the saints and members of the household of God, 20 built upon the foundation of the apostles and prophets, Christ Jesus himself being the cornerstone,</a:t>
            </a:r>
            <a:r>
              <a:rPr lang="en-US" sz="1200" dirty="0" smtClean="0"/>
              <a:t>”</a:t>
            </a:r>
          </a:p>
          <a:p>
            <a:pPr marL="171450" indent="-171450" rtl="0">
              <a:buFont typeface="Arial" pitchFamily="34" charset="0"/>
              <a:buChar char="•"/>
            </a:pPr>
            <a:r>
              <a:rPr lang="en-US" sz="1200" dirty="0" smtClean="0"/>
              <a:t>Bishops = successors of the Apostles;</a:t>
            </a:r>
            <a:r>
              <a:rPr lang="en-US" sz="1200" baseline="0" dirty="0" smtClean="0"/>
              <a:t> succession seen in Acts with the election of Matthias, also seen in Paul’s writings with Timothy and other </a:t>
            </a:r>
            <a:r>
              <a:rPr lang="en-US" sz="1200" i="1" baseline="0" dirty="0" err="1" smtClean="0"/>
              <a:t>episcipoi</a:t>
            </a:r>
            <a:endParaRPr lang="en-US" sz="1200" i="1" baseline="0" dirty="0" smtClean="0"/>
          </a:p>
          <a:p>
            <a:pPr marL="171450" indent="-171450" rtl="0">
              <a:buFont typeface="Arial" pitchFamily="34" charset="0"/>
              <a:buChar char="•"/>
            </a:pPr>
            <a:r>
              <a:rPr lang="en-US" sz="1200" i="0" baseline="0" dirty="0" smtClean="0"/>
              <a:t>Luke 10:16 – “</a:t>
            </a:r>
            <a:r>
              <a:rPr lang="en-US" sz="1200" i="1" baseline="0" dirty="0" smtClean="0"/>
              <a:t>He who hears you hears me, and he who rejects you rejects me, and he who rejects me rejects him who sent me.</a:t>
            </a:r>
            <a:r>
              <a:rPr lang="en-US" sz="1200" i="0" baseline="0" dirty="0" smtClean="0"/>
              <a:t>”</a:t>
            </a:r>
          </a:p>
          <a:p>
            <a:pPr marL="171450" indent="-171450" rtl="0">
              <a:buFont typeface="Arial" pitchFamily="34" charset="0"/>
              <a:buChar char="•"/>
            </a:pPr>
            <a:r>
              <a:rPr lang="en-US" sz="1200" i="1" baseline="0" dirty="0" err="1" smtClean="0"/>
              <a:t>Ite</a:t>
            </a:r>
            <a:r>
              <a:rPr lang="en-US" sz="1200" i="1" baseline="0" dirty="0" smtClean="0"/>
              <a:t> </a:t>
            </a:r>
            <a:r>
              <a:rPr lang="en-US" sz="1200" i="1" baseline="0" dirty="0" err="1" smtClean="0"/>
              <a:t>Missae</a:t>
            </a:r>
            <a:r>
              <a:rPr lang="en-US" sz="1200" i="1" baseline="0" dirty="0" smtClean="0"/>
              <a:t> </a:t>
            </a:r>
            <a:r>
              <a:rPr lang="en-US" sz="1200" i="1" baseline="0" dirty="0" err="1" smtClean="0"/>
              <a:t>Est</a:t>
            </a:r>
            <a:endParaRPr lang="en-US" sz="1200" i="1" baseline="0" dirty="0" smtClean="0"/>
          </a:p>
          <a:p>
            <a:pPr marL="171450" indent="-171450" rtl="0">
              <a:buFont typeface="Arial" pitchFamily="34" charset="0"/>
              <a:buChar char="•"/>
            </a:pPr>
            <a:r>
              <a:rPr lang="en-US" sz="1200" i="0" baseline="0" dirty="0" err="1" smtClean="0"/>
              <a:t>asdf</a:t>
            </a:r>
            <a:endParaRPr lang="en-US" sz="1200" i="0" baseline="0" dirty="0" smtClean="0"/>
          </a:p>
          <a:p>
            <a:pPr marL="171450" indent="-171450" rtl="0">
              <a:buFont typeface="Arial" pitchFamily="34" charset="0"/>
              <a:buChar char="•"/>
            </a:pPr>
            <a:endParaRPr lang="en-US" sz="1200" i="1" dirty="0" smtClean="0"/>
          </a:p>
          <a:p>
            <a:pPr marL="171450" indent="-171450" rtl="0">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Keys – He sends</a:t>
            </a:r>
            <a:r>
              <a:rPr lang="en-US" baseline="0" dirty="0" smtClean="0"/>
              <a:t> out the Apostles to preach the Kingdom and bring it to all the peoples</a:t>
            </a:r>
          </a:p>
          <a:p>
            <a:endParaRPr lang="en-US" baseline="0" dirty="0" smtClean="0"/>
          </a:p>
          <a:p>
            <a:r>
              <a:rPr lang="en-US" b="1" baseline="0" dirty="0" smtClean="0"/>
              <a:t>Enigmatic:</a:t>
            </a:r>
          </a:p>
          <a:p>
            <a:pPr marL="171450" indent="-171450">
              <a:buFont typeface="Arial" pitchFamily="34" charset="0"/>
              <a:buChar char="•"/>
            </a:pPr>
            <a:r>
              <a:rPr lang="en-US" baseline="0" dirty="0" smtClean="0"/>
              <a:t>Belongs to the poor and lowly</a:t>
            </a:r>
          </a:p>
          <a:p>
            <a:pPr marL="171450" indent="-171450">
              <a:buFont typeface="Arial" pitchFamily="34" charset="0"/>
              <a:buChar char="•"/>
            </a:pPr>
            <a:r>
              <a:rPr lang="en-US" baseline="0" dirty="0" smtClean="0"/>
              <a:t>revealed to the “little ones”</a:t>
            </a:r>
          </a:p>
          <a:p>
            <a:pPr marL="171450" indent="-171450">
              <a:buFont typeface="Arial" pitchFamily="34" charset="0"/>
              <a:buChar char="•"/>
            </a:pPr>
            <a:r>
              <a:rPr lang="en-US" baseline="0" dirty="0" smtClean="0"/>
              <a:t>hidden from the wise and learned</a:t>
            </a:r>
          </a:p>
          <a:p>
            <a:pPr marL="171450" indent="-171450">
              <a:buFont typeface="Arial" pitchFamily="34" charset="0"/>
              <a:buChar char="•"/>
            </a:pPr>
            <a:r>
              <a:rPr lang="en-US" baseline="0" dirty="0" smtClean="0"/>
              <a:t>Jesus lives the life of poor and lowly</a:t>
            </a:r>
          </a:p>
          <a:p>
            <a:pPr marL="171450" indent="-171450">
              <a:buFont typeface="Arial" pitchFamily="34" charset="0"/>
              <a:buChar char="•"/>
            </a:pPr>
            <a:r>
              <a:rPr lang="en-US" baseline="0" dirty="0" smtClean="0"/>
              <a:t>The first shall be last and the last shall be first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Signs and Wonders:</a:t>
            </a:r>
          </a:p>
          <a:p>
            <a:pPr marL="171450" indent="-171450">
              <a:buFont typeface="Arial" pitchFamily="34" charset="0"/>
              <a:buChar char="•"/>
            </a:pPr>
            <a:r>
              <a:rPr lang="en-US" baseline="0" dirty="0" smtClean="0"/>
              <a:t>“Mighty works and wonders and signs”</a:t>
            </a:r>
          </a:p>
          <a:p>
            <a:pPr marL="171450" indent="-171450">
              <a:buFont typeface="Arial" pitchFamily="34" charset="0"/>
              <a:buChar char="•"/>
            </a:pPr>
            <a:r>
              <a:rPr lang="en-US" baseline="0" dirty="0" smtClean="0"/>
              <a:t>Pharisees called him the devil</a:t>
            </a:r>
          </a:p>
          <a:p>
            <a:pPr marL="171450" indent="-171450">
              <a:buFont typeface="Arial" pitchFamily="34" charset="0"/>
              <a:buChar char="•"/>
            </a:pPr>
            <a:r>
              <a:rPr lang="en-US" baseline="0" dirty="0" smtClean="0"/>
              <a:t>Performed miracles based on faith, to increase people’s faith and belief</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Holy Spirit:</a:t>
            </a:r>
          </a:p>
          <a:p>
            <a:pPr marL="171450" indent="-171450">
              <a:buFont typeface="Arial" pitchFamily="34" charset="0"/>
              <a:buChar char="•"/>
            </a:pPr>
            <a:r>
              <a:rPr lang="en-US" baseline="0" dirty="0" smtClean="0"/>
              <a:t>Jesus promised us the Holy Spirit to guide the Church and us.</a:t>
            </a:r>
          </a:p>
          <a:p>
            <a:pPr marL="171450" indent="-171450">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Communion with Jesus:</a:t>
            </a:r>
          </a:p>
          <a:p>
            <a:pPr marL="171450" indent="-171450">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171450" indent="-171450">
              <a:buFont typeface="Arial" pitchFamily="34" charset="0"/>
              <a:buChar char="•"/>
            </a:pPr>
            <a:r>
              <a:rPr lang="en-US" dirty="0" smtClean="0"/>
              <a:t>John 6:56 – “</a:t>
            </a:r>
            <a:r>
              <a:rPr lang="en-US" sz="1200" dirty="0" smtClean="0"/>
              <a:t>He who eats my flesh and drinks my blood abides in me, and I in him”</a:t>
            </a:r>
            <a:endParaRPr lang="en-US" dirty="0"/>
          </a:p>
          <a:p>
            <a:pPr marL="171450" indent="-171450">
              <a:buFont typeface="Arial" pitchFamily="34" charset="0"/>
              <a:buChar char="•"/>
            </a:pPr>
            <a:r>
              <a:rPr lang="en-US" dirty="0" smtClean="0"/>
              <a:t>John</a:t>
            </a:r>
            <a:r>
              <a:rPr lang="en-US" baseline="0" dirty="0" smtClean="0"/>
              <a:t> 14:18 – I will not leave you desolate; I will come to you</a:t>
            </a:r>
          </a:p>
          <a:p>
            <a:endParaRPr lang="en-US" baseline="0" dirty="0" smtClean="0"/>
          </a:p>
          <a:p>
            <a:r>
              <a:rPr lang="en-US" baseline="0" dirty="0" smtClean="0"/>
              <a:t>One Body</a:t>
            </a:r>
          </a:p>
          <a:p>
            <a:pPr marL="171450" indent="-171450">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p>
          <a:p>
            <a:pPr marL="0" indent="0">
              <a:buFont typeface="Arial" pitchFamily="34" charset="0"/>
              <a:buNone/>
            </a:pPr>
            <a:endParaRPr lang="en-US" baseline="0" dirty="0" smtClean="0"/>
          </a:p>
          <a:p>
            <a:pPr marL="0" indent="0">
              <a:buFont typeface="Arial" pitchFamily="34" charset="0"/>
              <a:buNone/>
            </a:pPr>
            <a:r>
              <a:rPr lang="en-US" baseline="0" dirty="0" smtClean="0"/>
              <a:t>Christ as the Head:</a:t>
            </a:r>
          </a:p>
          <a:p>
            <a:pPr marL="171450" indent="-171450">
              <a:buFont typeface="Arial" pitchFamily="34" charset="0"/>
              <a:buChar char="•"/>
            </a:pPr>
            <a:r>
              <a:rPr lang="en-US" baseline="0" dirty="0" smtClean="0"/>
              <a:t>Christ is the head of the body – unites our sufferings with his, provides for our growth</a:t>
            </a:r>
          </a:p>
          <a:p>
            <a:pPr marL="171450" indent="-171450">
              <a:buFont typeface="Arial" pitchFamily="34" charset="0"/>
              <a:buChar char="•"/>
            </a:pPr>
            <a:r>
              <a:rPr lang="en-US" baseline="0" dirty="0" smtClean="0"/>
              <a:t>Christ as the head and the Church as the members – the whole Christ</a:t>
            </a:r>
          </a:p>
          <a:p>
            <a:endParaRPr lang="en-US" baseline="0" dirty="0" smtClean="0"/>
          </a:p>
          <a:p>
            <a:r>
              <a:rPr lang="en-US" baseline="0" dirty="0" smtClean="0"/>
              <a:t>Bride of Christ:</a:t>
            </a:r>
          </a:p>
          <a:p>
            <a:pPr marL="171450" indent="-171450">
              <a:buFont typeface="Arial" pitchFamily="34" charset="0"/>
              <a:buChar char="•"/>
            </a:pPr>
            <a:r>
              <a:rPr lang="en-US" baseline="0" dirty="0" smtClean="0"/>
              <a:t>Paul speaks repeatedly about it</a:t>
            </a:r>
          </a:p>
          <a:p>
            <a:pPr marL="171450" indent="-171450">
              <a:buFont typeface="Arial" pitchFamily="34" charset="0"/>
              <a:buChar char="•"/>
            </a:pPr>
            <a:r>
              <a:rPr lang="en-US" baseline="0" dirty="0" smtClean="0"/>
              <a:t>Revelation is soaked in nuptial overtones</a:t>
            </a:r>
          </a:p>
          <a:p>
            <a:pPr marL="171450" indent="-171450">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171450" indent="-171450">
              <a:buFont typeface="Arial" pitchFamily="34" charset="0"/>
              <a:buChar char="•"/>
            </a:pPr>
            <a:r>
              <a:rPr lang="en-US" baseline="0" dirty="0" smtClean="0"/>
              <a:t>Becomes one flesh through Holy Communion; marital union is but a sign or symbol of the true full communion with Christ and with each other in Heaven</a:t>
            </a:r>
          </a:p>
          <a:p>
            <a:endParaRPr lang="en-US" baseline="0" dirty="0" smtClean="0"/>
          </a:p>
          <a:p>
            <a:r>
              <a:rPr lang="en-US" baseline="0" dirty="0" smtClean="0"/>
              <a:t>The New Temple:</a:t>
            </a:r>
          </a:p>
          <a:p>
            <a:pPr marL="171450" indent="-171450">
              <a:buFont typeface="Arial" pitchFamily="34" charset="0"/>
              <a:buChar char="•"/>
            </a:pPr>
            <a:r>
              <a:rPr lang="en-US" baseline="0" dirty="0" smtClean="0"/>
              <a:t>The old temple was destroyed and cannot be rebuilt (many attempts, all fail)</a:t>
            </a:r>
          </a:p>
          <a:p>
            <a:pPr marL="171450" indent="-171450">
              <a:buFont typeface="Arial" pitchFamily="34" charset="0"/>
              <a:buChar char="•"/>
            </a:pPr>
            <a:r>
              <a:rPr lang="en-US" baseline="0" dirty="0" smtClean="0"/>
              <a:t>No high priest, no sacrifices, no more Yom Kippur rope turning white (40 years before the temple fell)</a:t>
            </a:r>
          </a:p>
          <a:p>
            <a:pPr marL="171450" indent="-171450">
              <a:buFont typeface="Arial" pitchFamily="34" charset="0"/>
              <a:buChar char="•"/>
            </a:pPr>
            <a:r>
              <a:rPr lang="en-US" baseline="0" dirty="0" smtClean="0"/>
              <a:t>Holy Spirit now dwells in all the tabernacles and in our hearts when we are in a state of grace</a:t>
            </a:r>
          </a:p>
          <a:p>
            <a:pPr marL="171450" indent="-171450">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171450" indent="-171450">
              <a:buFont typeface="Arial" pitchFamily="34" charset="0"/>
              <a:buChar char="•"/>
            </a:pPr>
            <a:r>
              <a:rPr lang="en-US" baseline="0" dirty="0" smtClean="0"/>
              <a:t>Comes to dwell within us during Baptism, remains when we are in state of Grace</a:t>
            </a:r>
          </a:p>
          <a:p>
            <a:pPr marL="0" indent="0">
              <a:buFont typeface="Arial" pitchFamily="34" charset="0"/>
              <a:buNone/>
            </a:pPr>
            <a:endParaRPr lang="en-US" baseline="0" dirty="0" smtClean="0"/>
          </a:p>
          <a:p>
            <a:r>
              <a:rPr lang="en-US" baseline="0" dirty="0" smtClean="0"/>
              <a:t>Communion of Saints:</a:t>
            </a:r>
          </a:p>
          <a:p>
            <a:pPr marL="171450" indent="-171450">
              <a:buFont typeface="Arial" pitchFamily="34" charset="0"/>
              <a:buChar char="•"/>
            </a:pPr>
            <a:r>
              <a:rPr lang="en-US" dirty="0" smtClean="0"/>
              <a:t>We can pray for each other, offer sacrifices for each</a:t>
            </a:r>
            <a:r>
              <a:rPr lang="en-US" baseline="0" dirty="0" smtClean="0"/>
              <a:t> other, sanctify each other</a:t>
            </a:r>
          </a:p>
          <a:p>
            <a:pPr marL="171450" indent="-171450">
              <a:buFont typeface="Arial" pitchFamily="34" charset="0"/>
              <a:buChar char="•"/>
            </a:pPr>
            <a:r>
              <a:rPr lang="en-US" baseline="0" dirty="0" smtClean="0"/>
              <a:t>This doesn’t stop when we die. Saints in heaven (i.e. “Church Triumphant”) continue to pray for us, though they cannot obtain any more merit</a:t>
            </a:r>
          </a:p>
          <a:p>
            <a:pPr marL="171450" indent="-171450">
              <a:buFont typeface="Arial" pitchFamily="34" charset="0"/>
              <a:buChar char="•"/>
            </a:pPr>
            <a:r>
              <a:rPr lang="en-US" baseline="0" dirty="0" smtClean="0"/>
              <a:t>Only souls on Earth (i.e. “Church Militant”) can obtain merit from the deposit of merit and apply it towards the sanctification of another</a:t>
            </a:r>
          </a:p>
          <a:p>
            <a:pPr marL="171450" indent="-171450">
              <a:buFont typeface="Arial" pitchFamily="34" charset="0"/>
              <a:buChar char="•"/>
            </a:pPr>
            <a:r>
              <a:rPr lang="en-US" baseline="0" dirty="0" smtClean="0"/>
              <a:t>Souls in Purgatory (i.e. “Church Suffering” or “Church Waiting”) can receive our prayers and are greatly aided by our intercession</a:t>
            </a:r>
          </a:p>
          <a:p>
            <a:pPr marL="171450" indent="-171450">
              <a:buFont typeface="Arial" pitchFamily="34" charset="0"/>
              <a:buChar char="•"/>
            </a:pPr>
            <a:r>
              <a:rPr lang="en-US" baseline="0" dirty="0" smtClean="0"/>
              <a:t>Saints will all eventually be one body in the beatific vision in Heaven, sharing a communion so close and so full of love that it would kill us in </a:t>
            </a:r>
            <a:r>
              <a:rPr lang="en-US" baseline="0" dirty="0" err="1" smtClean="0"/>
              <a:t>ectasy</a:t>
            </a:r>
            <a:r>
              <a:rPr lang="en-US" baseline="0" dirty="0" smtClean="0"/>
              <a:t> 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of scripture: </a:t>
            </a:r>
          </a:p>
          <a:p>
            <a:pPr marL="171450" indent="-171450">
              <a:buFont typeface="Arial" pitchFamily="34" charset="0"/>
              <a:buChar char="•"/>
            </a:pPr>
            <a:r>
              <a:rPr lang="en-US" dirty="0" smtClean="0"/>
              <a:t>Many documents written by Apostles, disciples, and their assistants.</a:t>
            </a:r>
            <a:r>
              <a:rPr lang="en-US" baseline="0" dirty="0" smtClean="0"/>
              <a:t> </a:t>
            </a:r>
          </a:p>
          <a:p>
            <a:pPr marL="171450" indent="-171450">
              <a:buFont typeface="Arial" pitchFamily="34" charset="0"/>
              <a:buChar char="•"/>
            </a:pPr>
            <a:r>
              <a:rPr lang="en-US" baseline="0" dirty="0" smtClean="0"/>
              <a:t>Churches recognized them as holy and read them as part of Mass and other liturgies. </a:t>
            </a:r>
          </a:p>
          <a:p>
            <a:pPr marL="171450" indent="-171450">
              <a:buFont typeface="Arial" pitchFamily="34" charset="0"/>
              <a:buChar char="•"/>
            </a:pPr>
            <a:r>
              <a:rPr lang="en-US" baseline="0" dirty="0" smtClean="0"/>
              <a:t>Eventually the writers died and Churches stopped considering new writings as Scripture.  </a:t>
            </a:r>
          </a:p>
          <a:p>
            <a:pPr marL="171450" indent="-171450">
              <a:buFont typeface="Arial" pitchFamily="34" charset="0"/>
              <a:buChar char="•"/>
            </a:pPr>
            <a:r>
              <a:rPr lang="en-US" baseline="0" dirty="0" smtClean="0"/>
              <a:t>Different Churches had different groups of documents, but most had mostly the same.</a:t>
            </a:r>
          </a:p>
          <a:p>
            <a:pPr marL="171450" indent="-171450">
              <a:buFont typeface="Arial" pitchFamily="34" charset="0"/>
              <a:buChar char="•"/>
            </a:pPr>
            <a:r>
              <a:rPr lang="en-US" baseline="0" dirty="0" smtClean="0"/>
              <a:t>Eventually conflicts arose and so the Church had a number of councils and settled on a specific set of writings as Scripture. </a:t>
            </a:r>
          </a:p>
          <a:p>
            <a:pPr marL="171450" indent="-171450">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a:t>
            </a:r>
            <a:r>
              <a:rPr lang="en-US" baseline="0" dirty="0" smtClean="0"/>
              <a:t>Epistle of Barnabas, </a:t>
            </a:r>
            <a:r>
              <a:rPr lang="en-US" baseline="0" dirty="0" smtClean="0"/>
              <a:t>Letter of Clement to the Corinthians, Polycarp’s letters)</a:t>
            </a:r>
          </a:p>
          <a:p>
            <a:pPr marL="171450" indent="-171450">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1450" indent="-171450">
              <a:buFont typeface="Arial" pitchFamily="34" charset="0"/>
              <a:buChar char="•"/>
            </a:pPr>
            <a:r>
              <a:rPr lang="en-US" baseline="0" dirty="0" smtClean="0"/>
              <a:t>Latin Vulgate and St. Jerome</a:t>
            </a:r>
          </a:p>
          <a:p>
            <a:pPr marL="171450" indent="-171450">
              <a:buFont typeface="Arial" pitchFamily="34" charset="0"/>
              <a:buChar char="•"/>
            </a:pPr>
            <a:r>
              <a:rPr lang="en-US" baseline="0" dirty="0" smtClean="0"/>
              <a:t>Council of Florence – A.D. 1442</a:t>
            </a:r>
          </a:p>
          <a:p>
            <a:pPr marL="171450" indent="-171450">
              <a:buFont typeface="Arial" pitchFamily="34" charset="0"/>
              <a:buChar char="•"/>
            </a:pPr>
            <a:r>
              <a:rPr lang="en-US" baseline="0" dirty="0" smtClean="0"/>
              <a:t>Council of Trent – A.D. 1546 – Infallibly defined canon - in response to Luther and Protestant revolt</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beginning God” (Gen 1:1)</a:t>
            </a:r>
          </a:p>
          <a:p>
            <a:pPr fontAlgn="base"/>
            <a:r>
              <a:rPr lang="en-US" sz="1200" b="0" i="0" kern="1200" dirty="0" smtClean="0">
                <a:solidFill>
                  <a:schemeClr val="tx1"/>
                </a:solidFill>
                <a:effectLst/>
                <a:latin typeface="+mn-lt"/>
                <a:ea typeface="+mn-ea"/>
                <a:cs typeface="+mn-cs"/>
              </a:rPr>
              <a:t>Doesn’t just exist, but is existence itself; substance itself, cannot be broken down</a:t>
            </a:r>
          </a:p>
          <a:p>
            <a:pPr fontAlgn="base"/>
            <a:r>
              <a:rPr lang="en-US" sz="1200" b="0" i="0" kern="1200" dirty="0" smtClean="0">
                <a:solidFill>
                  <a:schemeClr val="tx1"/>
                </a:solidFill>
                <a:effectLst/>
                <a:latin typeface="+mn-lt"/>
                <a:ea typeface="+mn-ea"/>
                <a:cs typeface="+mn-cs"/>
              </a:rPr>
              <a:t>There never was a time when God wasn’t; he isn’t just eternal, but infinite</a:t>
            </a:r>
          </a:p>
          <a:p>
            <a:pPr fontAlgn="base"/>
            <a:r>
              <a:rPr lang="en-US" sz="1200" b="0" i="0" kern="1200" dirty="0" smtClean="0">
                <a:solidFill>
                  <a:schemeClr val="tx1"/>
                </a:solidFill>
                <a:effectLst/>
                <a:latin typeface="+mn-lt"/>
                <a:ea typeface="+mn-ea"/>
                <a:cs typeface="+mn-cs"/>
              </a:rPr>
              <a:t>God is not a thing. He is the creator of all things</a:t>
            </a:r>
          </a:p>
          <a:p>
            <a:pPr fontAlgn="base"/>
            <a:r>
              <a:rPr lang="en-US" sz="1200" b="0" i="0" kern="1200" dirty="0" smtClean="0">
                <a:solidFill>
                  <a:schemeClr val="tx1"/>
                </a:solidFill>
                <a:effectLst/>
                <a:latin typeface="+mn-lt"/>
                <a:ea typeface="+mn-ea"/>
                <a:cs typeface="+mn-cs"/>
              </a:rPr>
              <a:t>God is the simplest and most complete answer to the most foundational and pressing questions of every human: Where did I come from? What is my purpose? Where am I going? (God; to know love and serve Him; eternal life with Him in Heaven)</a:t>
            </a:r>
          </a:p>
          <a:p>
            <a:pPr fontAlgn="base"/>
            <a:r>
              <a:rPr lang="en-US" sz="1200" b="0" i="0" kern="1200" dirty="0" smtClean="0">
                <a:solidFill>
                  <a:schemeClr val="tx1"/>
                </a:solidFill>
                <a:effectLst/>
                <a:latin typeface="+mn-lt"/>
                <a:ea typeface="+mn-ea"/>
                <a:cs typeface="+mn-cs"/>
              </a:rPr>
              <a:t>“If God does not exist, then everything is permissible.” - Dostoevsky (famous Russian Orthodox philosopher)</a:t>
            </a:r>
          </a:p>
          <a:p>
            <a:pPr fontAlgn="base"/>
            <a:r>
              <a:rPr lang="en-US" sz="1200" b="0" i="0" kern="1200" dirty="0" smtClean="0">
                <a:solidFill>
                  <a:schemeClr val="tx1"/>
                </a:solidFill>
                <a:effectLst/>
                <a:latin typeface="+mn-lt"/>
                <a:ea typeface="+mn-ea"/>
                <a:cs typeface="+mn-cs"/>
              </a:rPr>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book: Mere Christianity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sz="1200" b="1" i="0" dirty="0" smtClean="0"/>
              <a:t>Moral: </a:t>
            </a:r>
            <a:r>
              <a:rPr lang="en-US" sz="1200" i="1" dirty="0" smtClean="0"/>
              <a:t>Now these things happened to them as a warning, but they were written down for our instruction – 1 Corinthians 10:11</a:t>
            </a:r>
          </a:p>
          <a:p>
            <a:r>
              <a:rPr lang="en-US" sz="1200" b="1" i="0" dirty="0" smtClean="0"/>
              <a:t>Anagogical: </a:t>
            </a:r>
            <a:r>
              <a:rPr lang="en-US" sz="1200" b="0" i="0" dirty="0" smtClean="0"/>
              <a:t>“anagoge” – Greek for “leading” – view realities in terms of their eternal significance</a:t>
            </a:r>
            <a:r>
              <a:rPr lang="en-US" sz="1200" b="0" i="0" baseline="0" dirty="0" smtClean="0"/>
              <a:t> (i.e. the Church on Earth is a sign of the heavenly Jerusalem)</a:t>
            </a:r>
            <a:endParaRPr lang="en-US" sz="1200" b="1" i="0" dirty="0" smtClean="0"/>
          </a:p>
          <a:p>
            <a:endParaRPr lang="en-US" dirty="0" smtClean="0"/>
          </a:p>
          <a:p>
            <a:r>
              <a:rPr lang="en-US" sz="1200" dirty="0" smtClean="0"/>
              <a:t>For, of course, all that has been said about the manner of interpreting Scripture is ultimately subject to the judgment of the Church which exercises the divinely conferred commission and ministry of watching over and interpreting the Word of God. – </a:t>
            </a:r>
            <a:r>
              <a:rPr lang="en-US" sz="1200" i="1" dirty="0" smtClean="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Nature: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“Goodness” and “Badness”, degrees of perfection implies an ultimate gauge by which we can judge “good” or “bad” He is infinite, perfect, and good which can all be deduced from his self-existence (Aristotle, Aquinas)</a:t>
            </a:r>
          </a:p>
          <a:p>
            <a:pPr fontAlgn="base"/>
            <a:r>
              <a:rPr lang="en-US" sz="1200" b="0" i="0" kern="1200" dirty="0" smtClean="0">
                <a:solidFill>
                  <a:schemeClr val="tx1"/>
                </a:solidFill>
                <a:effectLst/>
                <a:latin typeface="+mn-lt"/>
                <a:ea typeface="+mn-ea"/>
                <a:cs typeface="+mn-cs"/>
              </a:rPr>
              <a:t>If everything is in motion and changes, there must have been a “prime mover”, an “unchanging cause of change” (Aristotle)</a:t>
            </a:r>
          </a:p>
          <a:p>
            <a:pPr fontAlgn="base"/>
            <a:r>
              <a:rPr lang="en-US" sz="1200" b="0" i="0" kern="1200" dirty="0" smtClean="0">
                <a:solidFill>
                  <a:schemeClr val="tx1"/>
                </a:solidFill>
                <a:effectLst/>
                <a:latin typeface="+mn-lt"/>
                <a:ea typeface="+mn-ea"/>
                <a:cs typeface="+mn-cs"/>
              </a:rPr>
              <a:t>To 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Time and Contingency: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fontAlgn="base"/>
            <a:r>
              <a:rPr lang="en-US" sz="1200" b="0" i="0" kern="1200" dirty="0" smtClean="0">
                <a:solidFill>
                  <a:schemeClr val="tx1"/>
                </a:solidFill>
                <a:effectLst/>
                <a:latin typeface="+mn-lt"/>
                <a:ea typeface="+mn-ea"/>
                <a:cs typeface="+mn-cs"/>
              </a:rPr>
              <a:t>We have a sense of morality. Morality requires an objective basis and cannot be explained by pure physiology</a:t>
            </a:r>
          </a:p>
          <a:p>
            <a:pPr fontAlgn="base"/>
            <a:r>
              <a:rPr lang="en-US" sz="1200" b="0" i="0" kern="1200" dirty="0" smtClean="0">
                <a:solidFill>
                  <a:schemeClr val="tx1"/>
                </a:solidFill>
                <a:effectLst/>
                <a:latin typeface="+mn-lt"/>
                <a:ea typeface="+mn-ea"/>
                <a:cs typeface="+mn-cs"/>
              </a:rPr>
              <a:t>Art and Beauty - that humans can conceive and perceive the artistic value and beauty in things (including nature) cannot adequately be accounted for by purely biological explanations</a:t>
            </a:r>
          </a:p>
          <a:p>
            <a:pPr fontAlgn="base"/>
            <a:r>
              <a:rPr lang="en-US" sz="1200" b="0" i="0" kern="1200" dirty="0" smtClean="0">
                <a:solidFill>
                  <a:schemeClr val="tx1"/>
                </a:solidFill>
                <a:effectLst/>
                <a:latin typeface="+mn-lt"/>
                <a:ea typeface="+mn-ea"/>
                <a:cs typeface="+mn-cs"/>
              </a:rPr>
              <a:t>Desire of joy and happiness and “yearning” for something we haven’t experienced and can’t fully explain (i.e. God) cannot be explained physically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God is unknowable in the true sense, all our knowledge is merely based on analogies</a:t>
            </a:r>
          </a:p>
          <a:p>
            <a:pPr fontAlgn="base"/>
            <a:r>
              <a:rPr lang="en-US" sz="1200" b="0" i="0" kern="1200" dirty="0" smtClean="0">
                <a:solidFill>
                  <a:schemeClr val="tx1"/>
                </a:solidFill>
                <a:effectLst/>
                <a:latin typeface="+mn-lt"/>
                <a:ea typeface="+mn-ea"/>
                <a:cs typeface="+mn-cs"/>
              </a:rPr>
              <a:t>He is not a creature, a “thing”, or a higher/glorified thing, He depends on no other things</a:t>
            </a:r>
          </a:p>
          <a:p>
            <a:pPr fontAlgn="base"/>
            <a:r>
              <a:rPr lang="en-US" sz="1200" b="0" i="0" kern="1200" dirty="0" smtClean="0">
                <a:solidFill>
                  <a:schemeClr val="tx1"/>
                </a:solidFill>
                <a:effectLst/>
                <a:latin typeface="+mn-lt"/>
                <a:ea typeface="+mn-ea"/>
                <a:cs typeface="+mn-cs"/>
              </a:rPr>
              <a:t>He is infinite, singular (unique), simple (substance itself, not comprised of smaller parts), perfect, good, and has a personality (intellect and will)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8</a:t>
            </a:fld>
            <a:endParaRPr lang="en-US"/>
          </a:p>
        </p:txBody>
      </p:sp>
    </p:spTree>
    <p:extLst>
      <p:ext uri="{BB962C8B-B14F-4D97-AF65-F5344CB8AC3E}">
        <p14:creationId xmlns:p14="http://schemas.microsoft.com/office/powerpoint/2010/main" val="37477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Infinitely eternal (John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p>
          <a:p>
            <a:pPr fontAlgn="base"/>
            <a:r>
              <a:rPr lang="en-US" sz="1200" b="0" i="0" kern="1200" dirty="0" smtClean="0">
                <a:solidFill>
                  <a:schemeClr val="tx1"/>
                </a:solidFill>
                <a:effectLst/>
                <a:latin typeface="+mn-lt"/>
                <a:ea typeface="+mn-ea"/>
                <a:cs typeface="+mn-cs"/>
              </a:rPr>
              <a:t>Immensity/ubiquity/omnipresence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Immutability ("there is no change, nor shadow of alteration" (James 1:17) and several others)</a:t>
            </a:r>
          </a:p>
          <a:p>
            <a:pPr fontAlgn="base"/>
            <a:r>
              <a:rPr lang="en-US" sz="1200" b="0" i="0" kern="1200" dirty="0" smtClean="0">
                <a:solidFill>
                  <a:schemeClr val="tx1"/>
                </a:solidFill>
                <a:effectLst/>
                <a:latin typeface="+mn-lt"/>
                <a:ea typeface="+mn-ea"/>
                <a:cs typeface="+mn-cs"/>
              </a:rPr>
              <a:t>God 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6:4)</a:t>
            </a:r>
          </a:p>
          <a:p>
            <a:pPr fontAlgn="base"/>
            <a:r>
              <a:rPr lang="en-US" sz="1200" b="0" i="0" kern="1200" dirty="0" smtClean="0">
                <a:solidFill>
                  <a:schemeClr val="tx1"/>
                </a:solidFill>
                <a:effectLst/>
                <a:latin typeface="+mn-lt"/>
                <a:ea typeface="+mn-ea"/>
                <a:cs typeface="+mn-cs"/>
              </a:rPr>
              <a:t>God is good (wills all to go to Heaven - 1 Tim 4:10; contrary to Calvinism, Islam, some Eastern religions; </a:t>
            </a:r>
          </a:p>
          <a:p>
            <a:pPr fontAlgn="base"/>
            <a:r>
              <a:rPr lang="en-US" sz="1200" b="0" i="0" kern="1200" dirty="0" smtClean="0">
                <a:solidFill>
                  <a:schemeClr val="tx1"/>
                </a:solidFill>
                <a:effectLst/>
                <a:latin typeface="+mn-lt"/>
                <a:ea typeface="+mn-ea"/>
                <a:cs typeface="+mn-cs"/>
              </a:rPr>
              <a:t>God is Holy, (Lev 11:44); Gen 1:27 we made in the image and likeness of God</a:t>
            </a:r>
          </a:p>
          <a:p>
            <a:pPr fontAlgn="base"/>
            <a:r>
              <a:rPr lang="en-US" sz="1200" b="0" i="0" kern="1200" dirty="0" smtClean="0">
                <a:solidFill>
                  <a:schemeClr val="tx1"/>
                </a:solidFill>
                <a:effectLst/>
                <a:latin typeface="+mn-lt"/>
                <a:ea typeface="+mn-ea"/>
                <a:cs typeface="+mn-cs"/>
              </a:rPr>
              <a:t>God is both just and merciful (Jesus got the justice, we got the mercy)</a:t>
            </a:r>
          </a:p>
          <a:p>
            <a:pPr fontAlgn="base"/>
            <a:r>
              <a:rPr lang="en-US" sz="1200" b="0" i="0" kern="1200" dirty="0" smtClean="0">
                <a:solidFill>
                  <a:schemeClr val="tx1"/>
                </a:solidFill>
                <a:effectLst/>
                <a:latin typeface="+mn-lt"/>
                <a:ea typeface="+mn-ea"/>
                <a:cs typeface="+mn-cs"/>
              </a:rPr>
              <a:t>God is love (He 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4:8)</a:t>
            </a:r>
          </a:p>
          <a:p>
            <a:pPr fontAlgn="base"/>
            <a:r>
              <a:rPr lang="en-US" sz="1200" b="0" i="0" kern="1200" dirty="0" smtClean="0">
                <a:solidFill>
                  <a:schemeClr val="tx1"/>
                </a:solidFill>
                <a:effectLst/>
                <a:latin typeface="+mn-lt"/>
                <a:ea typeface="+mn-ea"/>
                <a:cs typeface="+mn-cs"/>
              </a:rPr>
              <a:t>God is omniscient (He knows all)</a:t>
            </a:r>
          </a:p>
          <a:p>
            <a:pPr fontAlgn="base"/>
            <a:r>
              <a:rPr lang="en-US" sz="1200" b="0" i="0" kern="1200" dirty="0" smtClean="0">
                <a:solidFill>
                  <a:schemeClr val="tx1"/>
                </a:solidFill>
                <a:effectLst/>
                <a:latin typeface="+mn-lt"/>
                <a:ea typeface="+mn-ea"/>
                <a:cs typeface="+mn-cs"/>
              </a:rPr>
              <a:t>God is omnipotent (He is all-powerful, can do anything that is possible)</a:t>
            </a:r>
          </a:p>
          <a:p>
            <a:pPr fontAlgn="base"/>
            <a:r>
              <a:rPr lang="en-US" sz="1200" b="0" i="0" kern="1200" dirty="0" smtClean="0">
                <a:solidFill>
                  <a:schemeClr val="tx1"/>
                </a:solidFill>
                <a:effectLst/>
                <a:latin typeface="+mn-lt"/>
                <a:ea typeface="+mn-ea"/>
                <a:cs typeface="+mn-cs"/>
              </a:rPr>
              <a:t>God is transcendent (not above, but more-than, everything that is good about us, God is that much better)</a:t>
            </a:r>
          </a:p>
          <a:p>
            <a:pPr fontAlgn="base"/>
            <a:r>
              <a:rPr lang="en-US" sz="1200" b="0" i="0" kern="1200" dirty="0" smtClean="0">
                <a:solidFill>
                  <a:schemeClr val="tx1"/>
                </a:solidFill>
                <a:effectLst/>
                <a:latin typeface="+mn-lt"/>
                <a:ea typeface="+mn-ea"/>
                <a:cs typeface="+mn-cs"/>
              </a:rPr>
              <a:t>God is Imminent (not distant, in and among us, present and available)</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9/8/2012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9/8/2012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9/8/2012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EAF0517-D2B8-4B6F-9F37-9C131FCC4BAB}" type="datetimeFigureOut">
              <a:rPr lang="en-US" smtClean="0"/>
              <a:t>9/8/2012</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smtClean="0"/>
              <a:t>God and Man,</a:t>
            </a:r>
          </a:p>
          <a:p>
            <a:r>
              <a:rPr lang="en-US" sz="2400" dirty="0" smtClean="0"/>
              <a:t>Jesus and Church,</a:t>
            </a:r>
          </a:p>
          <a:p>
            <a:r>
              <a:rPr lang="en-US" sz="2400" dirty="0" smtClean="0"/>
              <a:t>Tradition and Scripture</a:t>
            </a:r>
          </a:p>
        </p:txBody>
      </p:sp>
      <p:sp>
        <p:nvSpPr>
          <p:cNvPr id="2" name="Title 1"/>
          <p:cNvSpPr>
            <a:spLocks noGrp="1"/>
          </p:cNvSpPr>
          <p:nvPr>
            <p:ph type="ctrTitle"/>
          </p:nvPr>
        </p:nvSpPr>
        <p:spPr>
          <a:xfrm>
            <a:off x="0" y="609600"/>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5"/>
            <a:ext cx="3581400" cy="2244365"/>
          </a:xfrm>
        </p:spPr>
        <p:txBody>
          <a:bodyPr>
            <a:normAutofit/>
          </a:bodyPr>
          <a:lstStyle/>
          <a:p>
            <a:r>
              <a:rPr lang="en-US" sz="2800" dirty="0" smtClean="0"/>
              <a:t>The name of God </a:t>
            </a:r>
          </a:p>
          <a:p>
            <a:r>
              <a:rPr lang="en-US" sz="2800" dirty="0" smtClean="0"/>
              <a:t>Trinity</a:t>
            </a:r>
          </a:p>
          <a:p>
            <a:r>
              <a:rPr lang="en-US" sz="2800" dirty="0" smtClean="0"/>
              <a:t>Gradual revelation</a:t>
            </a:r>
            <a:endParaRPr lang="en-US" sz="2800" dirty="0"/>
          </a:p>
        </p:txBody>
      </p:sp>
      <p:sp>
        <p:nvSpPr>
          <p:cNvPr id="2" name="Title 1"/>
          <p:cNvSpPr>
            <a:spLocks noGrp="1"/>
          </p:cNvSpPr>
          <p:nvPr>
            <p:ph type="title"/>
          </p:nvPr>
        </p:nvSpPr>
        <p:spPr>
          <a:xfrm>
            <a:off x="4589859" y="422635"/>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smtClean="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smtClean="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smtClean="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smtClean="0"/>
              <a:t>Holy </a:t>
            </a:r>
            <a:r>
              <a:rPr lang="en-US" sz="2800" dirty="0"/>
              <a:t>Spirit is God </a:t>
            </a:r>
            <a:r>
              <a:rPr lang="en-US" sz="1800" dirty="0">
                <a:solidFill>
                  <a:schemeClr val="tx1">
                    <a:lumMod val="50000"/>
                  </a:schemeClr>
                </a:solidFill>
              </a:rPr>
              <a:t>(Mt 28:19)</a:t>
            </a:r>
          </a:p>
          <a:p>
            <a:r>
              <a:rPr lang="en-US" sz="2800" dirty="0" smtClean="0"/>
              <a:t>Distinct persons</a:t>
            </a:r>
          </a:p>
          <a:p>
            <a:r>
              <a:rPr lang="en-US" sz="2800" dirty="0" smtClean="0"/>
              <a:t>Not just names</a:t>
            </a:r>
          </a:p>
          <a:p>
            <a:r>
              <a:rPr lang="en-US" sz="2800" dirty="0" smtClean="0"/>
              <a:t>Or our perspective</a:t>
            </a:r>
          </a:p>
          <a:p>
            <a:r>
              <a:rPr lang="en-US" sz="2800" dirty="0" smtClean="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a:spAutoFit/>
          </a:bodyPr>
          <a:lstStyle/>
          <a:p>
            <a:r>
              <a:rPr lang="en-US" sz="3200" dirty="0"/>
              <a:t>"And just as Moses lifted up the serpent in the desert, so must the Son of Man be lifted up, so that everyone who believes in him may have eternal life." </a:t>
            </a:r>
            <a:endParaRPr lang="en-US" sz="3200" dirty="0" smtClean="0"/>
          </a:p>
          <a:p>
            <a:endParaRPr lang="en-US" sz="3200" dirty="0"/>
          </a:p>
          <a:p>
            <a:r>
              <a:rPr lang="en-US" sz="3200" dirty="0" smtClean="0"/>
              <a:t>For </a:t>
            </a:r>
            <a:r>
              <a:rPr lang="en-US" sz="3200" dirty="0"/>
              <a:t>God so loved the world that he gave </a:t>
            </a:r>
            <a:r>
              <a:rPr lang="en-US" sz="3200" dirty="0" smtClean="0"/>
              <a:t>his </a:t>
            </a:r>
            <a:r>
              <a:rPr lang="en-US" sz="3200" dirty="0"/>
              <a:t>only Son, so that everyone who believes in him might not perish but might have eternal life.</a:t>
            </a:r>
          </a:p>
        </p:txBody>
      </p:sp>
      <p:sp>
        <p:nvSpPr>
          <p:cNvPr id="7" name="Rectangle 6"/>
          <p:cNvSpPr/>
          <p:nvPr/>
        </p:nvSpPr>
        <p:spPr>
          <a:xfrm>
            <a:off x="6290619" y="4114800"/>
            <a:ext cx="2081019" cy="523220"/>
          </a:xfrm>
          <a:prstGeom prst="rect">
            <a:avLst/>
          </a:prstGeom>
        </p:spPr>
        <p:txBody>
          <a:bodyPr wrap="none">
            <a:spAutoFit/>
          </a:bodyPr>
          <a:lstStyle/>
          <a:p>
            <a:r>
              <a:rPr lang="en-US" sz="2800" dirty="0" smtClean="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smtClean="0"/>
              <a:t>God becomes man</a:t>
            </a:r>
          </a:p>
          <a:p>
            <a:pPr fontAlgn="base"/>
            <a:r>
              <a:rPr lang="en-US" sz="2800" dirty="0" smtClean="0"/>
              <a:t>Distinctly Christian doctrine</a:t>
            </a:r>
          </a:p>
          <a:p>
            <a:pPr fontAlgn="base"/>
            <a:r>
              <a:rPr lang="en-US" sz="2800" dirty="0" smtClean="0"/>
              <a:t>Not just a ghost</a:t>
            </a:r>
            <a:endParaRPr lang="en-US" sz="2800" dirty="0"/>
          </a:p>
          <a:p>
            <a:pPr fontAlgn="base"/>
            <a:r>
              <a:rPr lang="en-US" sz="2800" i="1" dirty="0" err="1" smtClean="0"/>
              <a:t>Homoousius</a:t>
            </a:r>
            <a:r>
              <a:rPr lang="en-US" sz="2800" i="1" dirty="0" smtClean="0"/>
              <a:t> / Consubstantial</a:t>
            </a:r>
          </a:p>
          <a:p>
            <a:pPr fontAlgn="base"/>
            <a:r>
              <a:rPr lang="en-US" sz="2800" dirty="0" smtClean="0"/>
              <a:t>One spirit, one body, two natures</a:t>
            </a:r>
          </a:p>
          <a:p>
            <a:pPr fontAlgn="base"/>
            <a:r>
              <a:rPr lang="en-US" sz="2800" dirty="0" smtClean="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the Christ</a:t>
            </a:r>
            <a:endParaRPr lang="en-US" dirty="0"/>
          </a:p>
        </p:txBody>
      </p:sp>
      <p:sp>
        <p:nvSpPr>
          <p:cNvPr id="3" name="Content Placeholder 2"/>
          <p:cNvSpPr>
            <a:spLocks noGrp="1"/>
          </p:cNvSpPr>
          <p:nvPr>
            <p:ph sz="quarter" idx="13"/>
          </p:nvPr>
        </p:nvSpPr>
        <p:spPr>
          <a:xfrm>
            <a:off x="304800" y="1600200"/>
            <a:ext cx="4343400" cy="4114800"/>
          </a:xfrm>
        </p:spPr>
        <p:txBody>
          <a:bodyPr>
            <a:noAutofit/>
          </a:bodyPr>
          <a:lstStyle/>
          <a:p>
            <a:r>
              <a:rPr lang="en-US" sz="2400" dirty="0" smtClean="0"/>
              <a:t>Jesus: “God Saves”</a:t>
            </a:r>
          </a:p>
          <a:p>
            <a:r>
              <a:rPr lang="en-US" sz="2400" dirty="0" smtClean="0"/>
              <a:t>Christ, Messiah: “Anointed One”</a:t>
            </a:r>
          </a:p>
          <a:p>
            <a:r>
              <a:rPr lang="en-US" sz="2400" dirty="0"/>
              <a:t>Only person ever pre-announced</a:t>
            </a:r>
          </a:p>
          <a:p>
            <a:r>
              <a:rPr lang="en-US" sz="2400" dirty="0" smtClean="0"/>
              <a:t>Actual historical person</a:t>
            </a:r>
          </a:p>
          <a:p>
            <a:r>
              <a:rPr lang="en-US" sz="2400" dirty="0" smtClean="0"/>
              <a:t>Born around 4 B.C.</a:t>
            </a:r>
          </a:p>
          <a:p>
            <a:r>
              <a:rPr lang="en-US" sz="2400" dirty="0" smtClean="0"/>
              <a:t>Fulfilled all the prophecies</a:t>
            </a:r>
          </a:p>
          <a:p>
            <a:pPr lvl="1"/>
            <a:r>
              <a:rPr lang="en-US" sz="1800" dirty="0">
                <a:solidFill>
                  <a:schemeClr val="tx1">
                    <a:lumMod val="65000"/>
                  </a:schemeClr>
                </a:solidFill>
              </a:rPr>
              <a:t>Psalm </a:t>
            </a:r>
            <a:r>
              <a:rPr lang="en-US" sz="1800" dirty="0" smtClean="0">
                <a:solidFill>
                  <a:schemeClr val="tx1">
                    <a:lumMod val="65000"/>
                  </a:schemeClr>
                </a:solidFill>
              </a:rPr>
              <a:t>22 (Suffering Servant)</a:t>
            </a:r>
          </a:p>
          <a:p>
            <a:pPr lvl="1"/>
            <a:r>
              <a:rPr lang="en-US" sz="1800" dirty="0" smtClean="0">
                <a:solidFill>
                  <a:schemeClr val="tx1">
                    <a:lumMod val="65000"/>
                  </a:schemeClr>
                </a:solidFill>
              </a:rPr>
              <a:t>Isaiah 7:14</a:t>
            </a:r>
          </a:p>
          <a:p>
            <a:pPr lvl="1"/>
            <a:r>
              <a:rPr lang="en-US" sz="1800" dirty="0" smtClean="0">
                <a:solidFill>
                  <a:schemeClr val="tx1">
                    <a:lumMod val="65000"/>
                  </a:schemeClr>
                </a:solidFill>
              </a:rPr>
              <a:t>Hosea 11:1</a:t>
            </a:r>
          </a:p>
          <a:p>
            <a:pPr lvl="1"/>
            <a:r>
              <a:rPr lang="en-US" sz="1800" dirty="0" smtClean="0">
                <a:solidFill>
                  <a:schemeClr val="tx1">
                    <a:lumMod val="65000"/>
                  </a:schemeClr>
                </a:solidFill>
              </a:rPr>
              <a:t>Jeremiah 31:15</a:t>
            </a:r>
          </a:p>
          <a:p>
            <a:pPr lvl="1"/>
            <a:r>
              <a:rPr lang="en-US" sz="1800" dirty="0" smtClean="0">
                <a:solidFill>
                  <a:schemeClr val="tx1">
                    <a:lumMod val="65000"/>
                  </a:schemeClr>
                </a:solidFill>
              </a:rPr>
              <a:t>Isaiah </a:t>
            </a:r>
            <a:r>
              <a:rPr lang="en-US" sz="1800" dirty="0">
                <a:solidFill>
                  <a:schemeClr val="tx1">
                    <a:lumMod val="65000"/>
                  </a:schemeClr>
                </a:solidFill>
              </a:rPr>
              <a:t>9:1-2</a:t>
            </a:r>
            <a:endParaRPr lang="en-US" sz="1800" dirty="0" smtClean="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smtClean="0"/>
              <a:t>“Either </a:t>
            </a:r>
            <a:r>
              <a:rPr lang="en-US" sz="2800" dirty="0"/>
              <a:t>this man was, and is, the Son of God, or else a madman or something worse. You can shut him up for a fool, you can spit at him and kill him as a demon or you can fall at his feet and call him Lord and God, but let us not come with any </a:t>
            </a:r>
            <a:r>
              <a:rPr lang="en-US" sz="2800" dirty="0" err="1" smtClean="0"/>
              <a:t>patronising</a:t>
            </a:r>
            <a:r>
              <a:rPr lang="en-US" sz="2800" dirty="0" smtClean="0"/>
              <a:t> </a:t>
            </a:r>
            <a:r>
              <a:rPr lang="en-US" sz="2800" dirty="0"/>
              <a:t>nonsense about his being a great human teacher. He has not left that open to us. He did not intend to. ... Now it seems to me obvious that He was neither a lunatic nor a fiend: and consequently, however strange or terrifying or unlikely it may seem, I have to accept the view that He was and is God</a:t>
            </a:r>
            <a:r>
              <a:rPr lang="en-US" sz="2800" dirty="0" smtClean="0"/>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010400" y="6087130"/>
            <a:ext cx="1838965" cy="523220"/>
          </a:xfrm>
          <a:prstGeom prst="rect">
            <a:avLst/>
          </a:prstGeom>
        </p:spPr>
        <p:txBody>
          <a:bodyPr wrap="none">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2"/>
            <a:ext cx="4343400" cy="4922838"/>
          </a:xfrm>
        </p:spPr>
        <p:txBody>
          <a:bodyPr>
            <a:normAutofit/>
          </a:bodyPr>
          <a:lstStyle/>
          <a:p>
            <a:r>
              <a:rPr lang="en-US" sz="3200" dirty="0" smtClean="0"/>
              <a:t>Trustworthiness</a:t>
            </a:r>
          </a:p>
          <a:p>
            <a:r>
              <a:rPr lang="en-US" sz="3200" dirty="0" smtClean="0"/>
              <a:t>Lord?</a:t>
            </a:r>
          </a:p>
          <a:p>
            <a:r>
              <a:rPr lang="en-US" sz="3200" dirty="0" smtClean="0"/>
              <a:t>Liar?</a:t>
            </a:r>
          </a:p>
          <a:p>
            <a:r>
              <a:rPr lang="en-US" sz="3200" dirty="0" smtClean="0"/>
              <a:t>Lunatic?</a:t>
            </a:r>
          </a:p>
          <a:p>
            <a:r>
              <a:rPr lang="en-US" sz="3200" dirty="0" smtClean="0"/>
              <a:t>Legend?</a:t>
            </a:r>
          </a:p>
          <a:p>
            <a:r>
              <a:rPr lang="en-US" sz="3200" dirty="0" smtClean="0"/>
              <a:t>Guru?</a:t>
            </a:r>
          </a:p>
          <a:p>
            <a:r>
              <a:rPr lang="en-US" sz="3200" dirty="0" smtClean="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1"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2"/>
            <a:ext cx="4343400" cy="4922838"/>
          </a:xfrm>
        </p:spPr>
        <p:txBody>
          <a:bodyPr>
            <a:normAutofit/>
          </a:bodyPr>
          <a:lstStyle/>
          <a:p>
            <a:r>
              <a:rPr lang="en-US" sz="3200" dirty="0" smtClean="0"/>
              <a:t>The Church</a:t>
            </a:r>
          </a:p>
          <a:p>
            <a:r>
              <a:rPr lang="en-US" sz="3200" dirty="0" smtClean="0"/>
              <a:t>The Body of Christ</a:t>
            </a:r>
          </a:p>
          <a:p>
            <a:r>
              <a:rPr lang="en-US" sz="3200" dirty="0" smtClean="0"/>
              <a:t>The Kingdom of God</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0" y="228599"/>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smtClean="0"/>
              <a:t>Continuation of Authority</a:t>
            </a:r>
          </a:p>
          <a:p>
            <a:r>
              <a:rPr lang="en-US" sz="3200" dirty="0" smtClean="0"/>
              <a:t>Mission</a:t>
            </a:r>
          </a:p>
          <a:p>
            <a:r>
              <a:rPr lang="en-US" sz="3200" dirty="0" smtClean="0"/>
              <a:t>One – </a:t>
            </a:r>
            <a:r>
              <a:rPr lang="en-US" sz="2200" dirty="0" smtClean="0">
                <a:solidFill>
                  <a:schemeClr val="tx1">
                    <a:lumMod val="65000"/>
                  </a:schemeClr>
                </a:solidFill>
              </a:rPr>
              <a:t>John 17:21</a:t>
            </a:r>
            <a:endParaRPr lang="en-US" sz="3200" dirty="0" smtClean="0">
              <a:solidFill>
                <a:schemeClr val="tx1">
                  <a:lumMod val="65000"/>
                </a:schemeClr>
              </a:solidFill>
            </a:endParaRPr>
          </a:p>
          <a:p>
            <a:r>
              <a:rPr lang="en-US" sz="3200" dirty="0" smtClean="0"/>
              <a:t>Holy – </a:t>
            </a:r>
            <a:r>
              <a:rPr lang="en-US" sz="2200" dirty="0" smtClean="0">
                <a:solidFill>
                  <a:schemeClr val="tx1">
                    <a:lumMod val="65000"/>
                  </a:schemeClr>
                </a:solidFill>
              </a:rPr>
              <a:t>Ephesians 5:25</a:t>
            </a:r>
            <a:endParaRPr lang="en-US" sz="3200" dirty="0" smtClean="0">
              <a:solidFill>
                <a:schemeClr val="tx1">
                  <a:lumMod val="65000"/>
                </a:schemeClr>
              </a:solidFill>
            </a:endParaRPr>
          </a:p>
          <a:p>
            <a:r>
              <a:rPr lang="en-US" sz="3200" dirty="0" smtClean="0"/>
              <a:t>Universal – </a:t>
            </a:r>
            <a:r>
              <a:rPr lang="en-US" sz="2200" dirty="0" smtClean="0">
                <a:solidFill>
                  <a:schemeClr val="tx1">
                    <a:lumMod val="65000"/>
                  </a:schemeClr>
                </a:solidFill>
              </a:rPr>
              <a:t>Matthew 28:19</a:t>
            </a:r>
            <a:endParaRPr lang="en-US" sz="2200" dirty="0" smtClean="0">
              <a:solidFill>
                <a:schemeClr val="tx1">
                  <a:lumMod val="65000"/>
                </a:schemeClr>
              </a:solidFill>
            </a:endParaRPr>
          </a:p>
          <a:p>
            <a:r>
              <a:rPr lang="en-US" sz="3200" dirty="0" smtClean="0"/>
              <a:t>Apostolic – </a:t>
            </a:r>
            <a:r>
              <a:rPr lang="en-US" sz="2200" dirty="0" smtClean="0">
                <a:solidFill>
                  <a:schemeClr val="tx1">
                    <a:lumMod val="65000"/>
                  </a:schemeClr>
                </a:solidFill>
              </a:rPr>
              <a:t>Ephesians 2:19-20, Luke 10:16</a:t>
            </a:r>
            <a:endParaRPr lang="en-US" sz="3200" dirty="0" smtClean="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8264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smtClean="0"/>
              <a:t>The </a:t>
            </a:r>
            <a:r>
              <a:rPr lang="en-US" sz="3200" dirty="0" smtClean="0"/>
              <a:t>Keys</a:t>
            </a:r>
          </a:p>
          <a:p>
            <a:r>
              <a:rPr lang="en-US" sz="3200" dirty="0" smtClean="0"/>
              <a:t>Enigmatic</a:t>
            </a:r>
            <a:endParaRPr lang="en-US" sz="3200" dirty="0" smtClean="0"/>
          </a:p>
          <a:p>
            <a:r>
              <a:rPr lang="en-US" sz="3200" dirty="0" smtClean="0"/>
              <a:t>Signs and Wonders</a:t>
            </a:r>
          </a:p>
          <a:p>
            <a:r>
              <a:rPr lang="en-US" sz="3200" dirty="0" smtClean="0"/>
              <a:t>Holy Spirit – </a:t>
            </a:r>
            <a:r>
              <a:rPr lang="en-US" sz="3200" dirty="0" err="1" smtClean="0"/>
              <a:t>Paraclete</a:t>
            </a:r>
            <a:endParaRPr lang="en-US" sz="3200" dirty="0" smtClean="0"/>
          </a:p>
          <a:p>
            <a:endParaRPr lang="en-US" sz="3200" dirty="0" smtClean="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200" indent="-457200">
              <a:buFont typeface="+mj-lt"/>
              <a:buAutoNum type="arabicPeriod"/>
            </a:pPr>
            <a:endParaRPr lang="en-US" sz="2400" dirty="0" smtClean="0"/>
          </a:p>
          <a:p>
            <a:pPr marL="457200" indent="-457200">
              <a:buFont typeface="+mj-lt"/>
              <a:buAutoNum type="arabicPeriod"/>
            </a:pPr>
            <a:r>
              <a:rPr lang="en-US" sz="2400" dirty="0" smtClean="0"/>
              <a:t>Bathrooms and Fountains</a:t>
            </a:r>
          </a:p>
          <a:p>
            <a:pPr marL="457200" indent="-457200">
              <a:buFont typeface="+mj-lt"/>
              <a:buAutoNum type="arabicPeriod"/>
            </a:pPr>
            <a:r>
              <a:rPr lang="en-US" sz="2400" dirty="0" smtClean="0"/>
              <a:t>Timing</a:t>
            </a:r>
          </a:p>
          <a:p>
            <a:pPr marL="457200" indent="-457200">
              <a:buFont typeface="+mj-lt"/>
              <a:buAutoNum type="arabicPeriod"/>
            </a:pPr>
            <a:r>
              <a:rPr lang="en-US" sz="2400" dirty="0"/>
              <a:t>Handouts</a:t>
            </a:r>
          </a:p>
          <a:p>
            <a:pPr marL="457200" indent="-457200">
              <a:buFont typeface="+mj-lt"/>
              <a:buAutoNum type="arabicPeriod"/>
            </a:pPr>
            <a:r>
              <a:rPr lang="en-US" sz="2400" dirty="0" smtClean="0"/>
              <a:t>Questions</a:t>
            </a:r>
          </a:p>
          <a:p>
            <a:pPr marL="457200" indent="-457200">
              <a:buFont typeface="+mj-lt"/>
              <a:buAutoNum type="arabicPeriod"/>
            </a:pPr>
            <a:r>
              <a:rPr lang="en-US" sz="2400" dirty="0" smtClean="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28600"/>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smtClean="0"/>
              <a:t>Communion with Jesus</a:t>
            </a:r>
          </a:p>
          <a:p>
            <a:r>
              <a:rPr lang="en-US" sz="3200" dirty="0" smtClean="0"/>
              <a:t>One Body</a:t>
            </a:r>
          </a:p>
          <a:p>
            <a:r>
              <a:rPr lang="en-US" sz="3200" dirty="0" smtClean="0"/>
              <a:t>Christ as the Head</a:t>
            </a:r>
          </a:p>
          <a:p>
            <a:r>
              <a:rPr lang="en-US" sz="3200" dirty="0" smtClean="0"/>
              <a:t>Bride of Christ</a:t>
            </a:r>
          </a:p>
          <a:p>
            <a:r>
              <a:rPr lang="en-US" sz="3200" dirty="0" smtClean="0"/>
              <a:t>The New </a:t>
            </a:r>
            <a:r>
              <a:rPr lang="en-US" sz="3200" dirty="0" smtClean="0"/>
              <a:t>Temple</a:t>
            </a:r>
          </a:p>
          <a:p>
            <a:r>
              <a:rPr lang="en-US" sz="3200" dirty="0" smtClean="0"/>
              <a:t>Communion of Saints</a:t>
            </a:r>
            <a:endParaRPr lang="en-US" sz="3200" dirty="0" smtClean="0"/>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smtClean="0"/>
              <a:t>.”</a:t>
            </a:r>
            <a:endParaRPr lang="en-US" dirty="0" smtClean="0"/>
          </a:p>
          <a:p>
            <a:pPr marL="0" indent="0" algn="r">
              <a:buNone/>
            </a:pPr>
            <a:r>
              <a:rPr lang="en-US" sz="3300" b="1" i="1" dirty="0" smtClean="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Font typeface="Arial" pitchFamily="34" charset="0"/>
              <a:buNone/>
            </a:pPr>
            <a:r>
              <a:rPr lang="en-US" sz="3300" b="1" i="1" dirty="0" smtClean="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smtClean="0"/>
              <a:t>.”</a:t>
            </a:r>
            <a:endParaRPr lang="en-US" dirty="0" smtClean="0"/>
          </a:p>
          <a:p>
            <a:pPr marL="0" indent="0" algn="r">
              <a:buFont typeface="Arial" pitchFamily="34" charset="0"/>
              <a:buNone/>
            </a:pPr>
            <a:r>
              <a:rPr lang="en-US" sz="3300" b="1" i="1" dirty="0" smtClean="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smtClean="0"/>
              <a:t>ἀπόστολος</a:t>
            </a:r>
            <a:r>
              <a:rPr lang="en-US" sz="3200" b="1" i="1" cap="none" dirty="0" smtClean="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smtClean="0"/>
              <a:t>Transliteration</a:t>
            </a:r>
            <a:r>
              <a:rPr lang="en-US" sz="2400" dirty="0"/>
              <a:t>: </a:t>
            </a:r>
            <a:r>
              <a:rPr lang="en-US" sz="2400" dirty="0" smtClean="0"/>
              <a:t>	</a:t>
            </a:r>
            <a:r>
              <a:rPr lang="en-US" sz="2400" dirty="0" err="1" smtClean="0"/>
              <a:t>apostolos</a:t>
            </a:r>
            <a:endParaRPr lang="en-US" sz="2400" dirty="0" smtClean="0"/>
          </a:p>
          <a:p>
            <a:pPr marL="0" indent="0">
              <a:buNone/>
            </a:pPr>
            <a:r>
              <a:rPr lang="en-US" sz="2400" b="1" dirty="0" smtClean="0"/>
              <a:t>English</a:t>
            </a:r>
            <a:r>
              <a:rPr lang="en-US" sz="2400" dirty="0" smtClean="0"/>
              <a:t>:		Apostle</a:t>
            </a:r>
            <a:endParaRPr lang="en-US" sz="2400" dirty="0"/>
          </a:p>
          <a:p>
            <a:pPr marL="0" indent="0">
              <a:buNone/>
            </a:pPr>
            <a:r>
              <a:rPr lang="en-US" sz="2400" b="1" dirty="0" smtClean="0"/>
              <a:t>Definition</a:t>
            </a:r>
            <a:r>
              <a:rPr lang="en-US" sz="2400" dirty="0"/>
              <a:t>: </a:t>
            </a:r>
            <a:endParaRPr lang="en-US" sz="2400" dirty="0" smtClean="0"/>
          </a:p>
          <a:p>
            <a:pPr marL="0" indent="0">
              <a:buNone/>
            </a:pPr>
            <a:r>
              <a:rPr lang="en-US" sz="2400" dirty="0" smtClean="0"/>
              <a:t>A </a:t>
            </a:r>
            <a:r>
              <a:rPr lang="en-US" sz="2400" dirty="0"/>
              <a:t>messenger, envoy, delegate, one commissioned by another to represent him in some </a:t>
            </a:r>
            <a:r>
              <a:rPr lang="en-US" sz="2400" dirty="0" smtClean="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Apostolic 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smtClean="0"/>
              <a:t>Seat of Moses</a:t>
            </a:r>
          </a:p>
          <a:p>
            <a:r>
              <a:rPr lang="en-US" sz="2800" dirty="0" smtClean="0"/>
              <a:t>Keys to Loose and Bind</a:t>
            </a:r>
          </a:p>
          <a:p>
            <a:r>
              <a:rPr lang="en-US" sz="2800" dirty="0" smtClean="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smtClean="0"/>
              <a:t>Magisterium</a:t>
            </a:r>
          </a:p>
          <a:p>
            <a:r>
              <a:rPr lang="en-US" sz="2800" dirty="0" smtClean="0"/>
              <a:t>Dogma, </a:t>
            </a:r>
            <a:br>
              <a:rPr lang="en-US" sz="2800" dirty="0" smtClean="0"/>
            </a:br>
            <a:r>
              <a:rPr lang="en-US" sz="2800" dirty="0" smtClean="0"/>
              <a:t>   Doctrine, </a:t>
            </a:r>
            <a:br>
              <a:rPr lang="en-US" sz="2800" dirty="0" smtClean="0"/>
            </a:br>
            <a:r>
              <a:rPr lang="en-US" sz="2800" dirty="0" smtClean="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smtClean="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smtClean="0"/>
              <a:t>Development of Canon</a:t>
            </a:r>
          </a:p>
          <a:p>
            <a:r>
              <a:rPr lang="en-US" sz="3600" dirty="0" smtClean="0"/>
              <a:t>Rejected holy Documents</a:t>
            </a:r>
          </a:p>
          <a:p>
            <a:r>
              <a:rPr lang="en-US" sz="3600" dirty="0" smtClean="0"/>
              <a:t>Apocrypha</a:t>
            </a:r>
          </a:p>
          <a:p>
            <a:r>
              <a:rPr lang="en-US" sz="3600" dirty="0" smtClean="0"/>
              <a:t>Vulgate</a:t>
            </a:r>
          </a:p>
          <a:p>
            <a:r>
              <a:rPr lang="en-US" sz="3600" dirty="0" smtClean="0"/>
              <a:t>Synods of Hippo and Carthage (A.D. 393-419)</a:t>
            </a:r>
          </a:p>
          <a:p>
            <a:r>
              <a:rPr lang="en-US" sz="3600" dirty="0" smtClean="0"/>
              <a:t>Council of Florence – A.D. 1442</a:t>
            </a:r>
          </a:p>
          <a:p>
            <a:r>
              <a:rPr lang="en-US" sz="3600" dirty="0" smtClean="0"/>
              <a:t>Council of Trent – A.D. 1546 – infallibly defined</a:t>
            </a:r>
            <a:endParaRPr lang="en-US" sz="3600" dirty="0" smtClean="0"/>
          </a:p>
        </p:txBody>
      </p:sp>
      <p:sp>
        <p:nvSpPr>
          <p:cNvPr id="4" name="Rectangle 3"/>
          <p:cNvSpPr/>
          <p:nvPr/>
        </p:nvSpPr>
        <p:spPr>
          <a:xfrm>
            <a:off x="304800" y="1219200"/>
            <a:ext cx="8610600" cy="584775"/>
          </a:xfrm>
          <a:prstGeom prst="rect">
            <a:avLst/>
          </a:prstGeom>
        </p:spPr>
        <p:txBody>
          <a:bodyPr wrap="square">
            <a:spAutoFit/>
          </a:bodyPr>
          <a:lstStyle/>
          <a:p>
            <a:r>
              <a:rPr lang="en-US" sz="3200" dirty="0"/>
              <a:t>A super brief </a:t>
            </a:r>
            <a:r>
              <a:rPr lang="en-US" sz="3200" dirty="0" smtClean="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smtClean="0">
                <a:effectLst/>
              </a:rPr>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1"/>
            <a:ext cx="5410200" cy="4031873"/>
          </a:xfrm>
          <a:prstGeom prst="rect">
            <a:avLst/>
          </a:prstGeom>
        </p:spPr>
        <p:txBody>
          <a:bodyPr wrap="square">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smtClean="0"/>
              <a:t>.</a:t>
            </a:r>
          </a:p>
          <a:p>
            <a:endParaRPr lang="en-US" sz="3200" dirty="0"/>
          </a:p>
          <a:p>
            <a:pPr algn="r"/>
            <a:r>
              <a:rPr lang="en-US" sz="3200" dirty="0" smtClean="0"/>
              <a:t>2 </a:t>
            </a:r>
            <a:r>
              <a:rPr lang="en-US" sz="3200" dirty="0"/>
              <a:t>Tim </a:t>
            </a:r>
            <a:r>
              <a:rPr lang="en-US" sz="3200" dirty="0" smtClean="0"/>
              <a:t>3:16-17</a:t>
            </a:r>
            <a:endParaRPr lang="en-US" sz="3200" dirty="0"/>
          </a:p>
        </p:txBody>
      </p:sp>
    </p:spTree>
    <p:extLst>
      <p:ext uri="{BB962C8B-B14F-4D97-AF65-F5344CB8AC3E}">
        <p14:creationId xmlns:p14="http://schemas.microsoft.com/office/powerpoint/2010/main" val="813802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smtClean="0">
                <a:effectLst/>
              </a:rPr>
              <a:t>Sacred</a:t>
            </a:r>
            <a:r>
              <a:rPr lang="en-US" sz="4000" dirty="0" smtClean="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205"/>
          </a:xfrm>
          <a:prstGeom prst="rect">
            <a:avLst/>
          </a:prstGeom>
        </p:spPr>
        <p:txBody>
          <a:bodyPr wrap="square">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smtClean="0"/>
              <a:t>.“</a:t>
            </a:r>
          </a:p>
          <a:p>
            <a:pPr algn="r"/>
            <a:r>
              <a:rPr lang="en-US" sz="2800" dirty="0" smtClean="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smtClean="0">
                <a:effectLst/>
              </a:rPr>
              <a:t>SENSES OF SCRIPTURE</a:t>
            </a:r>
            <a:endParaRPr lang="en-US" sz="4000" dirty="0">
              <a:effectLst/>
            </a:endParaRPr>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smtClean="0"/>
              <a:t>Literal </a:t>
            </a:r>
            <a:r>
              <a:rPr lang="en-US" sz="2800" i="1" dirty="0" smtClean="0">
                <a:solidFill>
                  <a:schemeClr val="tx1">
                    <a:lumMod val="65000"/>
                  </a:schemeClr>
                </a:solidFill>
              </a:rPr>
              <a:t>(not literalistic!)</a:t>
            </a:r>
          </a:p>
          <a:p>
            <a:r>
              <a:rPr lang="en-US" sz="3600" dirty="0" smtClean="0"/>
              <a:t>Spiritual</a:t>
            </a:r>
          </a:p>
          <a:p>
            <a:pPr lvl="1"/>
            <a:r>
              <a:rPr lang="en-US" sz="3600" dirty="0" smtClean="0"/>
              <a:t>Allegorical</a:t>
            </a:r>
          </a:p>
          <a:p>
            <a:pPr lvl="1"/>
            <a:r>
              <a:rPr lang="en-US" sz="3600" dirty="0" smtClean="0"/>
              <a:t>Moral</a:t>
            </a:r>
          </a:p>
          <a:p>
            <a:pPr lvl="1"/>
            <a:r>
              <a:rPr lang="en-US" sz="3600" dirty="0" smtClean="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a:spAutoFit/>
          </a:bodyPr>
          <a:lstStyle/>
          <a:p>
            <a:r>
              <a:rPr lang="en-US" sz="2000" dirty="0"/>
              <a:t>But I would not believe in the Gospel, had not the authority of the Catholic Church already moved me</a:t>
            </a:r>
            <a:r>
              <a:rPr lang="en-US" sz="2000" dirty="0" smtClean="0"/>
              <a:t>.</a:t>
            </a:r>
          </a:p>
          <a:p>
            <a:pPr algn="r"/>
            <a:r>
              <a:rPr lang="en-US" sz="2000" dirty="0" smtClean="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smtClean="0"/>
              <a:t>”</a:t>
            </a:r>
          </a:p>
          <a:p>
            <a:pPr algn="r"/>
            <a:r>
              <a:rPr lang="en-US" sz="2800" dirty="0" smtClean="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smtClean="0"/>
              <a:t>Pray</a:t>
            </a:r>
          </a:p>
          <a:p>
            <a:r>
              <a:rPr lang="en-US" sz="3600" dirty="0" smtClean="0"/>
              <a:t>Sacraments</a:t>
            </a:r>
            <a:endParaRPr lang="en-US" sz="3600" dirty="0" smtClean="0"/>
          </a:p>
          <a:p>
            <a:r>
              <a:rPr lang="en-US" sz="3600" dirty="0" smtClean="0"/>
              <a:t>Read Scripture</a:t>
            </a:r>
          </a:p>
          <a:p>
            <a:r>
              <a:rPr lang="en-US" sz="3600" dirty="0" smtClean="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6"/>
            <a:ext cx="7924800" cy="2246769"/>
          </a:xfrm>
          <a:prstGeom prst="rect">
            <a:avLst/>
          </a:prstGeom>
        </p:spPr>
        <p:txBody>
          <a:bodyPr wrap="square">
            <a:spAutoFit/>
          </a:bodyPr>
          <a:lstStyle/>
          <a:p>
            <a:r>
              <a:rPr lang="en-US" sz="2800" dirty="0" smtClean="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smtClean="0"/>
          </a:p>
          <a:p>
            <a:pPr algn="r"/>
            <a:r>
              <a:rPr lang="en-US" sz="2800" dirty="0" smtClean="0"/>
              <a:t>Amen.</a:t>
            </a:r>
            <a:endParaRPr lang="en-US" sz="2800" dirty="0"/>
          </a:p>
        </p:txBody>
      </p:sp>
      <p:sp>
        <p:nvSpPr>
          <p:cNvPr id="6" name="Rectangle 5"/>
          <p:cNvSpPr/>
          <p:nvPr/>
        </p:nvSpPr>
        <p:spPr>
          <a:xfrm>
            <a:off x="228600" y="1295400"/>
            <a:ext cx="4246775" cy="2677656"/>
          </a:xfrm>
          <a:prstGeom prst="rect">
            <a:avLst/>
          </a:prstGeom>
        </p:spPr>
        <p:txBody>
          <a:bodyPr wrap="square">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0"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3"/>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9"/>
          </a:xfrm>
          <a:prstGeom prst="rect">
            <a:avLst/>
          </a:prstGeom>
        </p:spPr>
        <p:txBody>
          <a:bodyPr wrap="square">
            <a:spAutoFit/>
          </a:bodyPr>
          <a:lstStyle/>
          <a:p>
            <a:r>
              <a:rPr lang="en-US" sz="3600" dirty="0"/>
              <a:t>“My argument against God was </a:t>
            </a:r>
            <a:r>
              <a:rPr lang="en-US" sz="3600" dirty="0" smtClean="0"/>
              <a:t>that </a:t>
            </a:r>
            <a:r>
              <a:rPr lang="en-US" sz="3600" dirty="0"/>
              <a:t>the universe seemed so cruel and unjust. But how had I got this idea of just and unjust? A man does not call a line crooked unless he has some idea of a straight line. What was I comparing this universe with when I called it unjust</a:t>
            </a:r>
            <a:r>
              <a:rPr lang="en-US" sz="3600" dirty="0" smtClean="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a:spAutoFit/>
          </a:bodyPr>
          <a:lstStyle/>
          <a:p>
            <a:pPr algn="r"/>
            <a:r>
              <a:rPr lang="en-US" sz="2800" dirty="0" smtClean="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200" indent="-457200">
              <a:buFont typeface="+mj-lt"/>
              <a:buAutoNum type="arabicPeriod"/>
            </a:pPr>
            <a:r>
              <a:rPr lang="en-US" sz="2400" dirty="0" smtClean="0"/>
              <a:t>Nature</a:t>
            </a:r>
          </a:p>
          <a:p>
            <a:pPr marL="457200" indent="-457200">
              <a:buFont typeface="+mj-lt"/>
              <a:buAutoNum type="arabicPeriod"/>
            </a:pPr>
            <a:r>
              <a:rPr lang="en-US" sz="2400" dirty="0" smtClean="0"/>
              <a:t>“Perfection”</a:t>
            </a:r>
          </a:p>
          <a:p>
            <a:pPr marL="457200" indent="-457200">
              <a:buFont typeface="+mj-lt"/>
              <a:buAutoNum type="arabicPeriod"/>
            </a:pPr>
            <a:r>
              <a:rPr lang="en-US" sz="2400" dirty="0" smtClean="0"/>
              <a:t>Change</a:t>
            </a:r>
          </a:p>
          <a:p>
            <a:pPr marL="457200" indent="-457200">
              <a:buFont typeface="+mj-lt"/>
              <a:buAutoNum type="arabicPeriod"/>
            </a:pPr>
            <a:r>
              <a:rPr lang="en-US" sz="2400" dirty="0" smtClean="0"/>
              <a:t>Causation</a:t>
            </a:r>
          </a:p>
          <a:p>
            <a:pPr marL="457200" indent="-457200">
              <a:buFont typeface="+mj-lt"/>
              <a:buAutoNum type="arabicPeriod"/>
            </a:pPr>
            <a:r>
              <a:rPr lang="en-US" sz="2400" dirty="0" smtClean="0"/>
              <a:t>Time and Contingency</a:t>
            </a:r>
          </a:p>
          <a:p>
            <a:pPr marL="457200" indent="-457200">
              <a:buFont typeface="+mj-lt"/>
              <a:buAutoNum type="arabicPeriod"/>
            </a:pPr>
            <a:r>
              <a:rPr lang="en-US" sz="2400" dirty="0" smtClean="0"/>
              <a:t>Morality</a:t>
            </a:r>
          </a:p>
          <a:p>
            <a:pPr marL="457200" indent="-457200">
              <a:buFont typeface="+mj-lt"/>
              <a:buAutoNum type="arabicPeriod"/>
            </a:pPr>
            <a:r>
              <a:rPr lang="en-US" sz="2400" dirty="0" smtClean="0"/>
              <a:t>Art &amp; Beauty</a:t>
            </a:r>
          </a:p>
          <a:p>
            <a:pPr marL="457200" indent="-457200">
              <a:buFont typeface="+mj-lt"/>
              <a:buAutoNum type="arabicPeriod"/>
            </a:pPr>
            <a:r>
              <a:rPr lang="en-US" sz="2400" dirty="0" smtClean="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200" indent="-457200">
              <a:buFont typeface="+mj-lt"/>
              <a:buAutoNum type="arabicPeriod"/>
            </a:pPr>
            <a:r>
              <a:rPr lang="en-US" sz="2400" dirty="0"/>
              <a:t>Unknowable in the true sense</a:t>
            </a:r>
          </a:p>
          <a:p>
            <a:pPr marL="457200" indent="-457200">
              <a:buFont typeface="+mj-lt"/>
              <a:buAutoNum type="arabicPeriod"/>
            </a:pPr>
            <a:r>
              <a:rPr lang="en-US" sz="2400" dirty="0" smtClean="0"/>
              <a:t>Not a “thing”</a:t>
            </a:r>
          </a:p>
          <a:p>
            <a:pPr marL="457200" indent="-457200">
              <a:buFont typeface="+mj-lt"/>
              <a:buAutoNum type="arabicPeriod"/>
            </a:pPr>
            <a:r>
              <a:rPr lang="en-US" sz="2400" dirty="0" smtClean="0"/>
              <a:t>Infinite</a:t>
            </a:r>
          </a:p>
          <a:p>
            <a:pPr marL="457200" indent="-457200">
              <a:buFont typeface="+mj-lt"/>
              <a:buAutoNum type="arabicPeriod"/>
            </a:pPr>
            <a:r>
              <a:rPr lang="en-US" sz="2400" dirty="0" smtClean="0"/>
              <a:t>Singular</a:t>
            </a:r>
            <a:r>
              <a:rPr lang="en-US" sz="2400" dirty="0"/>
              <a:t> </a:t>
            </a:r>
            <a:r>
              <a:rPr lang="en-US" sz="2400" dirty="0" smtClean="0"/>
              <a:t>(unique)</a:t>
            </a:r>
          </a:p>
          <a:p>
            <a:pPr marL="457200" indent="-457200">
              <a:buFont typeface="+mj-lt"/>
              <a:buAutoNum type="arabicPeriod"/>
            </a:pPr>
            <a:r>
              <a:rPr lang="en-US" sz="2400" dirty="0" smtClean="0"/>
              <a:t>Simple</a:t>
            </a:r>
          </a:p>
          <a:p>
            <a:pPr marL="457200" indent="-457200">
              <a:buFont typeface="+mj-lt"/>
              <a:buAutoNum type="arabicPeriod"/>
            </a:pPr>
            <a:r>
              <a:rPr lang="en-US" sz="2400" dirty="0" smtClean="0"/>
              <a:t>Perfect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Intellect and Will (Personality)</a:t>
            </a:r>
          </a:p>
        </p:txBody>
      </p:sp>
      <p:sp>
        <p:nvSpPr>
          <p:cNvPr id="5" name="Content Placeholder 2"/>
          <p:cNvSpPr txBox="1">
            <a:spLocks/>
          </p:cNvSpPr>
          <p:nvPr/>
        </p:nvSpPr>
        <p:spPr>
          <a:xfrm>
            <a:off x="4670294" y="1371600"/>
            <a:ext cx="4343400" cy="609600"/>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Attributes of God Known by Reason</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8"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422"/>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200" indent="-457200">
              <a:buFont typeface="+mj-lt"/>
              <a:buAutoNum type="arabicPeriod"/>
            </a:pPr>
            <a:r>
              <a:rPr lang="en-US" sz="2400" dirty="0" smtClean="0"/>
              <a:t>Infinitely Eternal (“is, was, is to come”)</a:t>
            </a:r>
          </a:p>
          <a:p>
            <a:pPr marL="457200" indent="-457200">
              <a:buFont typeface="+mj-lt"/>
              <a:buAutoNum type="arabicPeriod"/>
            </a:pPr>
            <a:r>
              <a:rPr lang="en-US" sz="2400" dirty="0" smtClean="0"/>
              <a:t>Omnipresent/Ubiquitous</a:t>
            </a:r>
            <a:endParaRPr lang="en-US" sz="2400" dirty="0"/>
          </a:p>
          <a:p>
            <a:pPr marL="457200" indent="-457200">
              <a:buFont typeface="+mj-lt"/>
              <a:buAutoNum type="arabicPeriod"/>
            </a:pPr>
            <a:r>
              <a:rPr lang="en-US" sz="2400" dirty="0" smtClean="0"/>
              <a:t>Immutable</a:t>
            </a:r>
          </a:p>
          <a:p>
            <a:pPr marL="457200" indent="-457200">
              <a:buFont typeface="+mj-lt"/>
              <a:buAutoNum type="arabicPeriod"/>
            </a:pPr>
            <a:r>
              <a:rPr lang="en-US" sz="2400" dirty="0" smtClean="0"/>
              <a:t>Simple (no parts; </a:t>
            </a:r>
            <a:r>
              <a:rPr lang="en-US" sz="2400" i="1" dirty="0" err="1" smtClean="0"/>
              <a:t>Shema</a:t>
            </a:r>
            <a:r>
              <a:rPr lang="en-US" sz="2400" i="1" dirty="0" smtClean="0"/>
              <a: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Holy</a:t>
            </a:r>
          </a:p>
          <a:p>
            <a:pPr marL="457200" indent="-457200">
              <a:buFont typeface="+mj-lt"/>
              <a:buAutoNum type="arabicPeriod"/>
            </a:pPr>
            <a:r>
              <a:rPr lang="en-US" sz="2400" dirty="0" smtClean="0"/>
              <a:t>Both Just and Merciful</a:t>
            </a:r>
          </a:p>
          <a:p>
            <a:pPr marL="457200" indent="-457200">
              <a:buFont typeface="+mj-lt"/>
              <a:buAutoNum type="arabicPeriod"/>
            </a:pPr>
            <a:r>
              <a:rPr lang="en-US" sz="2400" dirty="0" smtClean="0"/>
              <a:t>Love and loving</a:t>
            </a:r>
          </a:p>
          <a:p>
            <a:pPr marL="457200" indent="-457200">
              <a:buFont typeface="+mj-lt"/>
              <a:buAutoNum type="arabicPeriod"/>
            </a:pPr>
            <a:r>
              <a:rPr lang="en-US" sz="2400" dirty="0" smtClean="0"/>
              <a:t>All-knowing (omniscient)</a:t>
            </a:r>
          </a:p>
          <a:p>
            <a:pPr marL="457200" indent="-457200">
              <a:buFont typeface="+mj-lt"/>
              <a:buAutoNum type="arabicPeriod"/>
            </a:pPr>
            <a:r>
              <a:rPr lang="en-US" sz="2400" dirty="0" smtClean="0"/>
              <a:t>All-powerful (omnipotent)</a:t>
            </a:r>
          </a:p>
          <a:p>
            <a:pPr marL="457200" indent="-457200">
              <a:buFont typeface="+mj-lt"/>
              <a:buAutoNum type="arabicPeriod"/>
            </a:pPr>
            <a:r>
              <a:rPr lang="en-US" sz="2400" dirty="0" smtClean="0"/>
              <a:t>Transcendent</a:t>
            </a:r>
          </a:p>
          <a:p>
            <a:pPr marL="457200" indent="-457200">
              <a:buFont typeface="+mj-lt"/>
              <a:buAutoNum type="arabicPeriod"/>
            </a:pPr>
            <a:r>
              <a:rPr lang="en-US" sz="2400" dirty="0" smtClean="0"/>
              <a:t>Imminent (close, present, available)</a:t>
            </a:r>
          </a:p>
        </p:txBody>
      </p:sp>
      <p:sp>
        <p:nvSpPr>
          <p:cNvPr id="2" name="Title 1"/>
          <p:cNvSpPr>
            <a:spLocks noGrp="1"/>
          </p:cNvSpPr>
          <p:nvPr>
            <p:ph type="title"/>
          </p:nvPr>
        </p:nvSpPr>
        <p:spPr>
          <a:xfrm>
            <a:off x="0" y="304800"/>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824</TotalTime>
  <Words>3726</Words>
  <Application>Microsoft Office PowerPoint</Application>
  <PresentationFormat>On-screen Show (4:3)</PresentationFormat>
  <Paragraphs>344</Paragraphs>
  <Slides>29</Slides>
  <Notes>22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Church</vt:lpstr>
      <vt:lpstr>The KINGDOM OF GOD</vt:lpstr>
      <vt:lpstr>The Body of CHRIST</vt:lpstr>
      <vt:lpstr>The Word of God</vt:lpstr>
      <vt:lpstr>PowerPoint Presentation</vt:lpstr>
      <vt:lpstr>ἀπόστολος (Apostle) </vt:lpstr>
      <vt:lpstr>Apostolic Authority</vt:lpstr>
      <vt:lpstr>Sacred SCRIPTURE</vt:lpstr>
      <vt:lpstr>Usefulness of Scripture</vt:lpstr>
      <vt:lpstr>Sacred SCRIPTURE</vt:lpstr>
      <vt:lpstr>SENSES OF SCRIPTURE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128</cp:revision>
  <dcterms:created xsi:type="dcterms:W3CDTF">2012-09-01T16:32:25Z</dcterms:created>
  <dcterms:modified xsi:type="dcterms:W3CDTF">2012-09-08T23:30:47Z</dcterms:modified>
</cp:coreProperties>
</file>